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82"/>
  </p:notesMasterIdLst>
  <p:handoutMasterIdLst>
    <p:handoutMasterId r:id="rId83"/>
  </p:handoutMasterIdLst>
  <p:sldIdLst>
    <p:sldId id="852" r:id="rId2"/>
    <p:sldId id="854" r:id="rId3"/>
    <p:sldId id="855" r:id="rId4"/>
    <p:sldId id="856" r:id="rId5"/>
    <p:sldId id="858" r:id="rId6"/>
    <p:sldId id="312" r:id="rId7"/>
    <p:sldId id="293" r:id="rId8"/>
    <p:sldId id="292" r:id="rId9"/>
    <p:sldId id="294" r:id="rId10"/>
    <p:sldId id="307" r:id="rId11"/>
    <p:sldId id="836" r:id="rId12"/>
    <p:sldId id="422" r:id="rId13"/>
    <p:sldId id="829" r:id="rId14"/>
    <p:sldId id="826" r:id="rId15"/>
    <p:sldId id="827" r:id="rId16"/>
    <p:sldId id="296" r:id="rId17"/>
    <p:sldId id="860" r:id="rId18"/>
    <p:sldId id="309" r:id="rId19"/>
    <p:sldId id="306" r:id="rId20"/>
    <p:sldId id="861" r:id="rId21"/>
    <p:sldId id="419" r:id="rId22"/>
    <p:sldId id="420" r:id="rId23"/>
    <p:sldId id="863" r:id="rId24"/>
    <p:sldId id="859" r:id="rId25"/>
    <p:sldId id="883" r:id="rId26"/>
    <p:sldId id="864" r:id="rId27"/>
    <p:sldId id="875" r:id="rId28"/>
    <p:sldId id="862" r:id="rId29"/>
    <p:sldId id="887" r:id="rId30"/>
    <p:sldId id="888" r:id="rId31"/>
    <p:sldId id="876" r:id="rId32"/>
    <p:sldId id="882" r:id="rId33"/>
    <p:sldId id="877" r:id="rId34"/>
    <p:sldId id="878" r:id="rId35"/>
    <p:sldId id="879" r:id="rId36"/>
    <p:sldId id="893" r:id="rId37"/>
    <p:sldId id="894" r:id="rId38"/>
    <p:sldId id="880" r:id="rId39"/>
    <p:sldId id="881" r:id="rId40"/>
    <p:sldId id="885" r:id="rId41"/>
    <p:sldId id="886" r:id="rId42"/>
    <p:sldId id="884" r:id="rId43"/>
    <p:sldId id="897" r:id="rId44"/>
    <p:sldId id="890" r:id="rId45"/>
    <p:sldId id="889" r:id="rId46"/>
    <p:sldId id="896" r:id="rId47"/>
    <p:sldId id="895" r:id="rId48"/>
    <p:sldId id="891" r:id="rId49"/>
    <p:sldId id="892" r:id="rId50"/>
    <p:sldId id="867" r:id="rId51"/>
    <p:sldId id="868" r:id="rId52"/>
    <p:sldId id="870" r:id="rId53"/>
    <p:sldId id="871" r:id="rId54"/>
    <p:sldId id="872" r:id="rId55"/>
    <p:sldId id="873" r:id="rId56"/>
    <p:sldId id="865" r:id="rId57"/>
    <p:sldId id="414" r:id="rId58"/>
    <p:sldId id="866" r:id="rId59"/>
    <p:sldId id="869" r:id="rId60"/>
    <p:sldId id="313" r:id="rId61"/>
    <p:sldId id="845" r:id="rId62"/>
    <p:sldId id="846" r:id="rId63"/>
    <p:sldId id="290" r:id="rId64"/>
    <p:sldId id="847" r:id="rId65"/>
    <p:sldId id="295" r:id="rId66"/>
    <p:sldId id="848" r:id="rId67"/>
    <p:sldId id="402" r:id="rId68"/>
    <p:sldId id="403" r:id="rId69"/>
    <p:sldId id="849" r:id="rId70"/>
    <p:sldId id="850" r:id="rId71"/>
    <p:sldId id="406" r:id="rId72"/>
    <p:sldId id="407" r:id="rId73"/>
    <p:sldId id="408" r:id="rId74"/>
    <p:sldId id="409" r:id="rId75"/>
    <p:sldId id="410" r:id="rId76"/>
    <p:sldId id="416" r:id="rId77"/>
    <p:sldId id="411" r:id="rId78"/>
    <p:sldId id="412" r:id="rId79"/>
    <p:sldId id="413" r:id="rId80"/>
    <p:sldId id="417" r:id="rId8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A3FF"/>
    <a:srgbClr val="FFFFFF"/>
    <a:srgbClr val="1C5D9C"/>
    <a:srgbClr val="C30D3E"/>
    <a:srgbClr val="A6A6A6"/>
    <a:srgbClr val="5F5E5F"/>
    <a:srgbClr val="D97B1E"/>
    <a:srgbClr val="8D351A"/>
    <a:srgbClr val="5F2311"/>
    <a:srgbClr val="1B5B9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98" autoAdjust="0"/>
    <p:restoredTop sz="95046" autoAdjust="0"/>
  </p:normalViewPr>
  <p:slideViewPr>
    <p:cSldViewPr snapToGrid="0">
      <p:cViewPr varScale="1">
        <p:scale>
          <a:sx n="85" d="100"/>
          <a:sy n="85" d="100"/>
        </p:scale>
        <p:origin x="168" y="1120"/>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3/8/20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3/8/20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Cost-effectiveness_analysis" TargetMode="External"/><Relationship Id="rId2" Type="http://schemas.openxmlformats.org/officeDocument/2006/relationships/slide" Target="../slides/slide60.xml"/><Relationship Id="rId1" Type="http://schemas.openxmlformats.org/officeDocument/2006/relationships/notesMaster" Target="../notesMasters/notesMaster1.xml"/><Relationship Id="rId4" Type="http://schemas.openxmlformats.org/officeDocument/2006/relationships/hyperlink" Target="https://en.wikipedia.org/wiki/Multiple-criteria_decision_analysi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5</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6</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7</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15</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18</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hesim</a:t>
            </a:r>
            <a:r>
              <a:rPr lang="en-US" sz="1200" b="0" i="0" kern="1200" dirty="0">
                <a:solidFill>
                  <a:schemeClr val="tx1"/>
                </a:solidFill>
                <a:effectLst/>
                <a:latin typeface="Helvetica"/>
                <a:ea typeface="+mn-ea"/>
                <a:cs typeface="+mn-cs"/>
              </a:rPr>
              <a:t> is an R package for health-economic simulation modeling that is naturally integrated with statistical modeling and provides support for decision analysis. An economic model is constructed by combining statistical models for disease progression, costs, and utilities. As shown in the figure, a typical analysis proceeds in a 3-step process as follows:</a:t>
            </a:r>
          </a:p>
          <a:p>
            <a:endParaRPr lang="en-US" sz="1200" b="0" i="0" kern="1200" dirty="0">
              <a:solidFill>
                <a:schemeClr val="tx1"/>
              </a:solidFill>
              <a:effectLst/>
              <a:latin typeface="Helvetica"/>
              <a:ea typeface="+mn-ea"/>
              <a:cs typeface="+mn-cs"/>
            </a:endParaRPr>
          </a:p>
          <a:p>
            <a:r>
              <a:rPr lang="en-US" sz="1200" b="1" i="0" kern="1200" dirty="0">
                <a:solidFill>
                  <a:schemeClr val="tx1"/>
                </a:solidFill>
                <a:effectLst/>
                <a:latin typeface="Helvetica"/>
                <a:ea typeface="+mn-ea"/>
                <a:cs typeface="+mn-cs"/>
              </a:rPr>
              <a:t>Parameterization</a:t>
            </a:r>
            <a:r>
              <a:rPr lang="en-US" sz="1200" b="0" i="0" kern="1200" dirty="0">
                <a:solidFill>
                  <a:schemeClr val="tx1"/>
                </a:solidFill>
                <a:effectLst/>
                <a:latin typeface="Helvetica"/>
                <a:ea typeface="+mn-ea"/>
                <a:cs typeface="+mn-cs"/>
              </a:rPr>
              <a:t>: An economic model is parameterized by estimating statistical models for disease progression, costs, and utilities using “estimation” datasets, such as extracted data from published studies for a meta-analysis or multi-state survival data from a clinical trial.</a:t>
            </a:r>
          </a:p>
          <a:p>
            <a:r>
              <a:rPr lang="en-US" sz="1200" b="1" i="0" kern="1200" dirty="0">
                <a:solidFill>
                  <a:schemeClr val="tx1"/>
                </a:solidFill>
                <a:effectLst/>
                <a:latin typeface="Helvetica"/>
                <a:ea typeface="+mn-ea"/>
                <a:cs typeface="+mn-cs"/>
              </a:rPr>
              <a:t>Simulation</a:t>
            </a:r>
            <a:r>
              <a:rPr lang="en-US" sz="1200" b="0" i="0" kern="1200" dirty="0">
                <a:solidFill>
                  <a:schemeClr val="tx1"/>
                </a:solidFill>
                <a:effectLst/>
                <a:latin typeface="Helvetica"/>
                <a:ea typeface="+mn-ea"/>
                <a:cs typeface="+mn-cs"/>
              </a:rPr>
              <a:t>: The statistical models estimated in Step 1 are combined to construct an economic model. For a given model structure, disease progression, QALYs, and costs are simulated from “input data”, based on the target population and treatment strategies of interest.</a:t>
            </a:r>
          </a:p>
          <a:p>
            <a:r>
              <a:rPr lang="en-US" sz="1200" b="1" i="0" kern="1200" dirty="0">
                <a:solidFill>
                  <a:schemeClr val="tx1"/>
                </a:solidFill>
                <a:effectLst/>
                <a:latin typeface="Helvetica"/>
                <a:ea typeface="+mn-ea"/>
                <a:cs typeface="+mn-cs"/>
              </a:rPr>
              <a:t>Decision analysis</a:t>
            </a:r>
            <a:r>
              <a:rPr lang="en-US" sz="1200" b="0" i="0" kern="1200" dirty="0">
                <a:solidFill>
                  <a:schemeClr val="tx1"/>
                </a:solidFill>
                <a:effectLst/>
                <a:latin typeface="Helvetica"/>
                <a:ea typeface="+mn-ea"/>
                <a:cs typeface="+mn-cs"/>
              </a:rPr>
              <a:t>: Simulated outcomes from Step 2 are used to perform decision analysis using approaches such as </a:t>
            </a:r>
            <a:r>
              <a:rPr lang="en-US" sz="1200" b="0" i="0" u="none" strike="noStrike" kern="1200" dirty="0">
                <a:solidFill>
                  <a:schemeClr val="tx1"/>
                </a:solidFill>
                <a:effectLst/>
                <a:latin typeface="Helvetica"/>
                <a:ea typeface="+mn-ea"/>
                <a:cs typeface="+mn-cs"/>
                <a:hlinkClick r:id="rId3"/>
              </a:rPr>
              <a:t>cost-effectiveness analysis (CEA)</a:t>
            </a:r>
            <a:r>
              <a:rPr lang="en-US" sz="1200" b="0" i="0" kern="1200" dirty="0">
                <a:solidFill>
                  <a:schemeClr val="tx1"/>
                </a:solidFill>
                <a:effectLst/>
                <a:latin typeface="Helvetica"/>
                <a:ea typeface="+mn-ea"/>
                <a:cs typeface="+mn-cs"/>
              </a:rPr>
              <a:t> and </a:t>
            </a:r>
            <a:r>
              <a:rPr lang="en-US" sz="1200" b="0" i="0" u="none" strike="noStrike" kern="1200" dirty="0">
                <a:solidFill>
                  <a:schemeClr val="tx1"/>
                </a:solidFill>
                <a:effectLst/>
                <a:latin typeface="Helvetica"/>
                <a:ea typeface="+mn-ea"/>
                <a:cs typeface="+mn-cs"/>
                <a:hlinkClick r:id="rId4"/>
              </a:rPr>
              <a:t>multi-criteria decision analysis (MCDA)</a:t>
            </a:r>
            <a:r>
              <a:rPr lang="en-US" sz="1200" b="0" i="0" kern="1200" dirty="0">
                <a:solidFill>
                  <a:schemeClr val="tx1"/>
                </a:solidFill>
                <a:effectLst/>
                <a:latin typeface="Helvetica"/>
                <a:ea typeface="+mn-ea"/>
                <a:cs typeface="+mn-cs"/>
              </a:rPr>
              <a:t>.</a:t>
            </a:r>
          </a:p>
          <a:p>
            <a:r>
              <a:rPr lang="en-US" sz="1200" b="0" i="0" kern="1200" dirty="0">
                <a:solidFill>
                  <a:schemeClr val="tx1"/>
                </a:solidFill>
                <a:effectLst/>
                <a:latin typeface="Helvetica"/>
                <a:ea typeface="+mn-ea"/>
                <a:cs typeface="+mn-cs"/>
              </a:rPr>
              <a:t>The entire analysis is inherently Bayesian, as uncertainty in the parameters from the statistical models is propagated throughout the economic model and decision analysis with probabilistic sensitivity analysis (PSA). Furthermore, since the statistical and economic models are integrated, patient heterogeneity can be easily introduced with patient level covariates.</a:t>
            </a:r>
          </a:p>
          <a:p>
            <a:br>
              <a:rPr lang="en-US" dirty="0"/>
            </a:b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59</a:t>
            </a:fld>
            <a:endParaRPr lang="en-US" dirty="0"/>
          </a:p>
        </p:txBody>
      </p:sp>
    </p:spTree>
    <p:extLst>
      <p:ext uri="{BB962C8B-B14F-4D97-AF65-F5344CB8AC3E}">
        <p14:creationId xmlns:p14="http://schemas.microsoft.com/office/powerpoint/2010/main" val="3092171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modelers forever,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users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Tree>
    <p:extLst>
      <p:ext uri="{BB962C8B-B14F-4D97-AF65-F5344CB8AC3E}">
        <p14:creationId xmlns:p14="http://schemas.microsoft.com/office/powerpoint/2010/main" val="4273295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Virtually all textbooks use it </a:t>
            </a:r>
          </a:p>
          <a:p>
            <a:r>
              <a:rPr lang="en-US" dirty="0"/>
              <a:t>And for simple models, it is transparent and fast to build </a:t>
            </a:r>
          </a:p>
          <a:p>
            <a:r>
              <a:rPr lang="en-US" dirty="0"/>
              <a:t>However……</a:t>
            </a:r>
          </a:p>
          <a:p>
            <a:pPr marL="563562" lvl="1" indent="-342900"/>
            <a:endParaRPr lang="en-US" dirty="0"/>
          </a:p>
          <a:p>
            <a:endParaRPr lang="en-US" dirty="0"/>
          </a:p>
          <a:p>
            <a:endParaRPr lang="en-US" dirty="0"/>
          </a:p>
        </p:txBody>
      </p:sp>
      <p:pic>
        <p:nvPicPr>
          <p:cNvPr id="4" name="Picture 2">
            <a:extLst>
              <a:ext uri="{FF2B5EF4-FFF2-40B4-BE49-F238E27FC236}">
                <a16:creationId xmlns:a16="http://schemas.microsoft.com/office/drawing/2014/main" id="{0B70C7B3-6D74-478B-AEFF-F4A599CCDCBC}"/>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701612" y="2343954"/>
            <a:ext cx="4757533" cy="25667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FC8F35AA-9B5F-4D19-A460-5366338B1D2B}"/>
              </a:ext>
            </a:extLst>
          </p:cNvPr>
          <p:cNvSpPr txBox="1"/>
          <p:nvPr/>
        </p:nvSpPr>
        <p:spPr>
          <a:xfrm>
            <a:off x="4759818" y="3700176"/>
            <a:ext cx="2420154" cy="338554"/>
          </a:xfrm>
          <a:prstGeom prst="rect">
            <a:avLst/>
          </a:prstGeom>
          <a:noFill/>
        </p:spPr>
        <p:txBody>
          <a:bodyPr wrap="square" rtlCol="0">
            <a:spAutoFit/>
          </a:bodyPr>
          <a:lstStyle/>
          <a:p>
            <a:r>
              <a:rPr lang="en-US" sz="1600" dirty="0">
                <a:solidFill>
                  <a:srgbClr val="FF0000"/>
                </a:solidFill>
                <a:latin typeface="Arial"/>
                <a:cs typeface="Arial"/>
              </a:rPr>
              <a:t>Transparent???</a:t>
            </a:r>
          </a:p>
        </p:txBody>
      </p:sp>
    </p:spTree>
    <p:extLst>
      <p:ext uri="{BB962C8B-B14F-4D97-AF65-F5344CB8AC3E}">
        <p14:creationId xmlns:p14="http://schemas.microsoft.com/office/powerpoint/2010/main" val="4005630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D04D1-EBFB-45E1-A56A-CFE3AC1A9D9F}"/>
              </a:ext>
            </a:extLst>
          </p:cNvPr>
          <p:cNvSpPr>
            <a:spLocks noGrp="1"/>
          </p:cNvSpPr>
          <p:nvPr>
            <p:ph type="title"/>
          </p:nvPr>
        </p:nvSpPr>
        <p:spPr/>
        <p:txBody>
          <a:bodyPr/>
          <a:lstStyle/>
          <a:p>
            <a:endParaRPr lang="en-US" dirty="0"/>
          </a:p>
        </p:txBody>
      </p:sp>
      <p:pic>
        <p:nvPicPr>
          <p:cNvPr id="3" name="Picture 2">
            <a:extLst>
              <a:ext uri="{FF2B5EF4-FFF2-40B4-BE49-F238E27FC236}">
                <a16:creationId xmlns:a16="http://schemas.microsoft.com/office/drawing/2014/main" id="{110A80BA-A31F-41A3-B4C1-15D264888425}"/>
              </a:ext>
            </a:extLst>
          </p:cNvPr>
          <p:cNvPicPr>
            <a:picLocks noChangeAspect="1"/>
          </p:cNvPicPr>
          <p:nvPr/>
        </p:nvPicPr>
        <p:blipFill>
          <a:blip r:embed="rId2"/>
          <a:stretch>
            <a:fillRect/>
          </a:stretch>
        </p:blipFill>
        <p:spPr>
          <a:xfrm>
            <a:off x="442921" y="312073"/>
            <a:ext cx="8243879" cy="4519353"/>
          </a:xfrm>
          <a:prstGeom prst="rect">
            <a:avLst/>
          </a:prstGeom>
        </p:spPr>
      </p:pic>
    </p:spTree>
    <p:extLst>
      <p:ext uri="{BB962C8B-B14F-4D97-AF65-F5344CB8AC3E}">
        <p14:creationId xmlns:p14="http://schemas.microsoft.com/office/powerpoint/2010/main" val="2211953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F7FE4-84DC-4827-A8A5-16CF76EF714D}"/>
              </a:ext>
            </a:extLst>
          </p:cNvPr>
          <p:cNvSpPr>
            <a:spLocks noGrp="1"/>
          </p:cNvSpPr>
          <p:nvPr>
            <p:ph type="title"/>
          </p:nvPr>
        </p:nvSpPr>
        <p:spPr/>
        <p:txBody>
          <a:bodyPr/>
          <a:lstStyle/>
          <a:p>
            <a:endParaRPr lang="en-US" dirty="0"/>
          </a:p>
        </p:txBody>
      </p:sp>
      <p:pic>
        <p:nvPicPr>
          <p:cNvPr id="3" name="Picture 2">
            <a:extLst>
              <a:ext uri="{FF2B5EF4-FFF2-40B4-BE49-F238E27FC236}">
                <a16:creationId xmlns:a16="http://schemas.microsoft.com/office/drawing/2014/main" id="{EF9A74E2-0A77-400F-9686-B9D8FE1E5E2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5280" y="1189265"/>
            <a:ext cx="8473440" cy="2764969"/>
          </a:xfrm>
          <a:prstGeom prst="rect">
            <a:avLst/>
          </a:prstGeom>
        </p:spPr>
      </p:pic>
    </p:spTree>
    <p:extLst>
      <p:ext uri="{BB962C8B-B14F-4D97-AF65-F5344CB8AC3E}">
        <p14:creationId xmlns:p14="http://schemas.microsoft.com/office/powerpoint/2010/main" val="2878195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8DE82-8171-4958-B088-A93388FC7298}"/>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6686417-5F0B-49B2-BAB7-966249708E10}"/>
              </a:ext>
            </a:extLst>
          </p:cNvPr>
          <p:cNvPicPr>
            <a:picLocks noChangeAspect="1"/>
          </p:cNvPicPr>
          <p:nvPr/>
        </p:nvPicPr>
        <p:blipFill>
          <a:blip r:embed="rId2"/>
          <a:stretch>
            <a:fillRect/>
          </a:stretch>
        </p:blipFill>
        <p:spPr>
          <a:xfrm>
            <a:off x="0" y="1354390"/>
            <a:ext cx="9144000" cy="2434720"/>
          </a:xfrm>
          <a:prstGeom prst="rect">
            <a:avLst/>
          </a:prstGeom>
        </p:spPr>
      </p:pic>
      <p:pic>
        <p:nvPicPr>
          <p:cNvPr id="4" name="Picture 3">
            <a:extLst>
              <a:ext uri="{FF2B5EF4-FFF2-40B4-BE49-F238E27FC236}">
                <a16:creationId xmlns:a16="http://schemas.microsoft.com/office/drawing/2014/main" id="{BBA3DCC3-2D5F-40DC-979E-BBEB9BC9E09C}"/>
              </a:ext>
            </a:extLst>
          </p:cNvPr>
          <p:cNvPicPr>
            <a:picLocks noChangeAspect="1"/>
          </p:cNvPicPr>
          <p:nvPr/>
        </p:nvPicPr>
        <p:blipFill>
          <a:blip r:embed="rId3"/>
          <a:stretch>
            <a:fillRect/>
          </a:stretch>
        </p:blipFill>
        <p:spPr>
          <a:xfrm>
            <a:off x="1425262" y="4375798"/>
            <a:ext cx="4876800" cy="371475"/>
          </a:xfrm>
          <a:prstGeom prst="rect">
            <a:avLst/>
          </a:prstGeom>
        </p:spPr>
      </p:pic>
      <p:cxnSp>
        <p:nvCxnSpPr>
          <p:cNvPr id="6" name="Straight Connector 5">
            <a:extLst>
              <a:ext uri="{FF2B5EF4-FFF2-40B4-BE49-F238E27FC236}">
                <a16:creationId xmlns:a16="http://schemas.microsoft.com/office/drawing/2014/main" id="{C92D7101-E18B-4528-80AA-6CD56935C63E}"/>
              </a:ext>
            </a:extLst>
          </p:cNvPr>
          <p:cNvCxnSpPr/>
          <p:nvPr/>
        </p:nvCxnSpPr>
        <p:spPr>
          <a:xfrm flipH="1">
            <a:off x="1448873" y="3789110"/>
            <a:ext cx="3895859" cy="56394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0F03AA6-23CD-48FB-83A2-335DAECCD97A}"/>
              </a:ext>
            </a:extLst>
          </p:cNvPr>
          <p:cNvCxnSpPr/>
          <p:nvPr/>
        </p:nvCxnSpPr>
        <p:spPr>
          <a:xfrm>
            <a:off x="5473521" y="3800479"/>
            <a:ext cx="828541" cy="57531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9070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8CFDD-0964-2845-AC27-65868DC6B1BD}"/>
              </a:ext>
            </a:extLst>
          </p:cNvPr>
          <p:cNvSpPr>
            <a:spLocks noGrp="1"/>
          </p:cNvSpPr>
          <p:nvPr>
            <p:ph type="title"/>
          </p:nvPr>
        </p:nvSpPr>
        <p:spPr/>
        <p:txBody>
          <a:bodyPr/>
          <a:lstStyle/>
          <a:p>
            <a:r>
              <a:rPr lang="en-US" dirty="0"/>
              <a:t>Criticisms</a:t>
            </a:r>
          </a:p>
        </p:txBody>
      </p:sp>
      <p:sp>
        <p:nvSpPr>
          <p:cNvPr id="3" name="Content Placeholder 2">
            <a:extLst>
              <a:ext uri="{FF2B5EF4-FFF2-40B4-BE49-F238E27FC236}">
                <a16:creationId xmlns:a16="http://schemas.microsoft.com/office/drawing/2014/main" id="{78DAC745-7B51-734A-AC49-43B8DFC74255}"/>
              </a:ext>
            </a:extLst>
          </p:cNvPr>
          <p:cNvSpPr>
            <a:spLocks noGrp="1"/>
          </p:cNvSpPr>
          <p:nvPr>
            <p:ph idx="1"/>
          </p:nvPr>
        </p:nvSpPr>
        <p:spPr/>
        <p:txBody>
          <a:bodyPr/>
          <a:lstStyle/>
          <a:p>
            <a:r>
              <a:rPr lang="en-US" dirty="0"/>
              <a:t>Really hard to check, models can be validated by building second one from scratch, this is rarely done due to budget and time constraints</a:t>
            </a:r>
          </a:p>
          <a:p>
            <a:r>
              <a:rPr lang="en-US" dirty="0"/>
              <a:t>Complex procedures generally require VBA knowledge </a:t>
            </a:r>
          </a:p>
          <a:p>
            <a:r>
              <a:rPr lang="en-US" dirty="0"/>
              <a:t>Increasingly more data and other models, inform CEA. Excel cannot do all of these things</a:t>
            </a:r>
          </a:p>
          <a:p>
            <a:r>
              <a:rPr lang="en-US" dirty="0"/>
              <a:t>Slow performance with large and complex models </a:t>
            </a:r>
          </a:p>
          <a:p>
            <a:endParaRPr lang="en-US" dirty="0"/>
          </a:p>
        </p:txBody>
      </p:sp>
    </p:spTree>
    <p:extLst>
      <p:ext uri="{BB962C8B-B14F-4D97-AF65-F5344CB8AC3E}">
        <p14:creationId xmlns:p14="http://schemas.microsoft.com/office/powerpoint/2010/main" val="2615277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457200" y="1786268"/>
            <a:ext cx="7593390" cy="2349205"/>
          </a:xfrm>
          <a:prstGeom prst="rect">
            <a:avLst/>
          </a:prstGeom>
        </p:spPr>
      </p:pic>
    </p:spTree>
    <p:extLst>
      <p:ext uri="{BB962C8B-B14F-4D97-AF65-F5344CB8AC3E}">
        <p14:creationId xmlns:p14="http://schemas.microsoft.com/office/powerpoint/2010/main" val="3058020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HEEMOD     HESIM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2771534" y="1143000"/>
            <a:ext cx="3303182" cy="2543450"/>
          </a:xfrm>
          <a:prstGeom prst="rect">
            <a:avLst/>
          </a:prstGeom>
        </p:spPr>
      </p:pic>
    </p:spTree>
    <p:extLst>
      <p:ext uri="{BB962C8B-B14F-4D97-AF65-F5344CB8AC3E}">
        <p14:creationId xmlns:p14="http://schemas.microsoft.com/office/powerpoint/2010/main" val="1548807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Totally free to use (open source, user developed packages that are completely transparent) </a:t>
            </a:r>
          </a:p>
          <a:p>
            <a:r>
              <a:rPr lang="en-US" dirty="0"/>
              <a:t>Very good for regression analysis, hypothesis testing, data management, visualization and cleaning (and many, many other things)</a:t>
            </a:r>
          </a:p>
          <a:p>
            <a:r>
              <a:rPr lang="en-US" dirty="0"/>
              <a:t>All parts of an analysis can exist in one file (code)</a:t>
            </a:r>
          </a:p>
          <a:p>
            <a:r>
              <a:rPr lang="en-US" dirty="0"/>
              <a:t>CEA models can be coded from ‘scratch’ using r core or via convenient and improving packages </a:t>
            </a:r>
          </a:p>
          <a:p>
            <a:endParaRPr lang="en-US" dirty="0"/>
          </a:p>
        </p:txBody>
      </p:sp>
      <p:pic>
        <p:nvPicPr>
          <p:cNvPr id="4" name="Picture 2" descr="Image result for R">
            <a:extLst>
              <a:ext uri="{FF2B5EF4-FFF2-40B4-BE49-F238E27FC236}">
                <a16:creationId xmlns:a16="http://schemas.microsoft.com/office/drawing/2014/main" id="{A8D23E0E-B480-164D-B189-FEC519C02760}"/>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09018" y="4040168"/>
            <a:ext cx="1287544" cy="9977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r studio">
            <a:extLst>
              <a:ext uri="{FF2B5EF4-FFF2-40B4-BE49-F238E27FC236}">
                <a16:creationId xmlns:a16="http://schemas.microsoft.com/office/drawing/2014/main" id="{3C24A0BC-7EDF-F646-AF17-F5BC654F2F3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499853" y="4263865"/>
            <a:ext cx="1978853" cy="6944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r studio">
            <a:extLst>
              <a:ext uri="{FF2B5EF4-FFF2-40B4-BE49-F238E27FC236}">
                <a16:creationId xmlns:a16="http://schemas.microsoft.com/office/drawing/2014/main" id="{3CA630CE-E86C-C141-86BC-1110657FB51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775966" y="3857476"/>
            <a:ext cx="1807804" cy="1520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7820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638C1-C720-4BEC-AC97-1150569F2967}"/>
              </a:ext>
            </a:extLst>
          </p:cNvPr>
          <p:cNvSpPr>
            <a:spLocks noGrp="1"/>
          </p:cNvSpPr>
          <p:nvPr>
            <p:ph type="title"/>
          </p:nvPr>
        </p:nvSpPr>
        <p:spPr/>
        <p:txBody>
          <a:bodyPr/>
          <a:lstStyle/>
          <a:p>
            <a:r>
              <a:rPr lang="en-US" dirty="0"/>
              <a:t>Programing in R</a:t>
            </a:r>
          </a:p>
        </p:txBody>
      </p:sp>
      <p:sp>
        <p:nvSpPr>
          <p:cNvPr id="3" name="Content Placeholder 2">
            <a:extLst>
              <a:ext uri="{FF2B5EF4-FFF2-40B4-BE49-F238E27FC236}">
                <a16:creationId xmlns:a16="http://schemas.microsoft.com/office/drawing/2014/main" id="{050EEB18-29BA-4E94-A59B-5D77C149FC1A}"/>
              </a:ext>
            </a:extLst>
          </p:cNvPr>
          <p:cNvSpPr txBox="1">
            <a:spLocks/>
          </p:cNvSpPr>
          <p:nvPr/>
        </p:nvSpPr>
        <p:spPr>
          <a:xfrm>
            <a:off x="457200" y="1150936"/>
            <a:ext cx="7616825" cy="3107797"/>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Everything is an object or function</a:t>
            </a:r>
          </a:p>
          <a:p>
            <a:r>
              <a:rPr lang="en-US" dirty="0"/>
              <a:t>Code can be highly customized or generalized to suit purposes</a:t>
            </a:r>
          </a:p>
          <a:p>
            <a:r>
              <a:rPr lang="en-US" dirty="0"/>
              <a:t>Packages are shareable bundles of code, data and documentation that allow for reproducible analysis </a:t>
            </a:r>
          </a:p>
          <a:p>
            <a:r>
              <a:rPr lang="en-US" dirty="0"/>
              <a:t>Built for statistical analysis, contains may functions relevant for CEA </a:t>
            </a:r>
          </a:p>
          <a:p>
            <a:r>
              <a:rPr lang="en-US" dirty="0"/>
              <a:t>There are many ways to do the same thing </a:t>
            </a:r>
          </a:p>
          <a:p>
            <a:endParaRPr lang="en-US" dirty="0"/>
          </a:p>
          <a:p>
            <a:pPr lvl="1"/>
            <a:endParaRPr lang="en-US" dirty="0"/>
          </a:p>
          <a:p>
            <a:pPr marL="342900" lvl="1" indent="0">
              <a:buFont typeface="Helvetica" charset="0"/>
              <a:buNone/>
            </a:pPr>
            <a:endParaRPr lang="en-US" dirty="0"/>
          </a:p>
        </p:txBody>
      </p:sp>
    </p:spTree>
    <p:extLst>
      <p:ext uri="{BB962C8B-B14F-4D97-AF65-F5344CB8AC3E}">
        <p14:creationId xmlns:p14="http://schemas.microsoft.com/office/powerpoint/2010/main" val="4150824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46BD197-A8A3-4E47-A823-93A06F2E13AC}"/>
              </a:ext>
            </a:extLst>
          </p:cNvPr>
          <p:cNvSpPr>
            <a:spLocks noGrp="1"/>
          </p:cNvSpPr>
          <p:nvPr>
            <p:ph idx="10"/>
          </p:nvPr>
        </p:nvSpPr>
        <p:spPr/>
        <p:txBody>
          <a:bodyPr/>
          <a:lstStyle/>
          <a:p>
            <a:r>
              <a:rPr lang="en-US" dirty="0"/>
              <a:t>An Overview of R in Health Decision Sciences Jalal et al. (Med </a:t>
            </a:r>
            <a:r>
              <a:rPr lang="en-US" dirty="0" err="1"/>
              <a:t>Decis</a:t>
            </a:r>
            <a:r>
              <a:rPr lang="en-US" dirty="0"/>
              <a:t> Making 2017;37: 735–746) </a:t>
            </a:r>
          </a:p>
        </p:txBody>
      </p:sp>
      <p:pic>
        <p:nvPicPr>
          <p:cNvPr id="3" name="Picture 2">
            <a:extLst>
              <a:ext uri="{FF2B5EF4-FFF2-40B4-BE49-F238E27FC236}">
                <a16:creationId xmlns:a16="http://schemas.microsoft.com/office/drawing/2014/main" id="{52B33194-CC88-49BB-8020-0D481A4DACD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77055" y="3375347"/>
            <a:ext cx="3915807" cy="1464018"/>
          </a:xfrm>
          <a:prstGeom prst="rect">
            <a:avLst/>
          </a:prstGeom>
        </p:spPr>
      </p:pic>
      <p:pic>
        <p:nvPicPr>
          <p:cNvPr id="2" name="Picture 1">
            <a:extLst>
              <a:ext uri="{FF2B5EF4-FFF2-40B4-BE49-F238E27FC236}">
                <a16:creationId xmlns:a16="http://schemas.microsoft.com/office/drawing/2014/main" id="{5868DA34-4489-4923-AFB1-469148CB55A5}"/>
              </a:ext>
            </a:extLst>
          </p:cNvPr>
          <p:cNvPicPr>
            <a:picLocks noChangeAspect="1"/>
          </p:cNvPicPr>
          <p:nvPr/>
        </p:nvPicPr>
        <p:blipFill>
          <a:blip r:embed="rId3"/>
          <a:stretch>
            <a:fillRect/>
          </a:stretch>
        </p:blipFill>
        <p:spPr>
          <a:xfrm>
            <a:off x="4063915" y="87304"/>
            <a:ext cx="2705100" cy="3219450"/>
          </a:xfrm>
          <a:prstGeom prst="rect">
            <a:avLst/>
          </a:prstGeom>
        </p:spPr>
      </p:pic>
      <p:pic>
        <p:nvPicPr>
          <p:cNvPr id="6" name="Picture 5">
            <a:extLst>
              <a:ext uri="{FF2B5EF4-FFF2-40B4-BE49-F238E27FC236}">
                <a16:creationId xmlns:a16="http://schemas.microsoft.com/office/drawing/2014/main" id="{EE1BAAAA-0841-47DB-8233-F6730BE95D01}"/>
              </a:ext>
            </a:extLst>
          </p:cNvPr>
          <p:cNvPicPr>
            <a:picLocks noChangeAspect="1"/>
          </p:cNvPicPr>
          <p:nvPr/>
        </p:nvPicPr>
        <p:blipFill>
          <a:blip r:embed="rId4"/>
          <a:stretch>
            <a:fillRect/>
          </a:stretch>
        </p:blipFill>
        <p:spPr>
          <a:xfrm>
            <a:off x="1104070" y="87304"/>
            <a:ext cx="2790825" cy="2943225"/>
          </a:xfrm>
          <a:prstGeom prst="rect">
            <a:avLst/>
          </a:prstGeom>
        </p:spPr>
      </p:pic>
      <p:pic>
        <p:nvPicPr>
          <p:cNvPr id="9" name="Picture 8">
            <a:extLst>
              <a:ext uri="{FF2B5EF4-FFF2-40B4-BE49-F238E27FC236}">
                <a16:creationId xmlns:a16="http://schemas.microsoft.com/office/drawing/2014/main" id="{B4633CF5-32A4-475A-9F5F-7CC0D051826F}"/>
              </a:ext>
            </a:extLst>
          </p:cNvPr>
          <p:cNvPicPr>
            <a:picLocks noChangeAspect="1"/>
          </p:cNvPicPr>
          <p:nvPr/>
        </p:nvPicPr>
        <p:blipFill>
          <a:blip r:embed="rId5"/>
          <a:stretch>
            <a:fillRect/>
          </a:stretch>
        </p:blipFill>
        <p:spPr>
          <a:xfrm>
            <a:off x="1235227" y="2965559"/>
            <a:ext cx="2705100" cy="378336"/>
          </a:xfrm>
          <a:prstGeom prst="rect">
            <a:avLst/>
          </a:prstGeom>
        </p:spPr>
      </p:pic>
    </p:spTree>
    <p:extLst>
      <p:ext uri="{BB962C8B-B14F-4D97-AF65-F5344CB8AC3E}">
        <p14:creationId xmlns:p14="http://schemas.microsoft.com/office/powerpoint/2010/main" val="10557102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2C019-97F3-114B-B8CC-29AA67ADEBC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F1B106E-128E-A44A-BF64-682A7B58127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2199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2C019-97F3-114B-B8CC-29AA67ADEBC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F1B106E-128E-A44A-BF64-682A7B58127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202503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models</a:t>
            </a:r>
          </a:p>
        </p:txBody>
      </p:sp>
    </p:spTree>
    <p:extLst>
      <p:ext uri="{BB962C8B-B14F-4D97-AF65-F5344CB8AC3E}">
        <p14:creationId xmlns:p14="http://schemas.microsoft.com/office/powerpoint/2010/main" val="4205271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HIV model (Chancellor et al. 1997)</a:t>
            </a:r>
          </a:p>
        </p:txBody>
      </p:sp>
      <p:pic>
        <p:nvPicPr>
          <p:cNvPr id="3" name="Picture 2">
            <a:extLst>
              <a:ext uri="{FF2B5EF4-FFF2-40B4-BE49-F238E27FC236}">
                <a16:creationId xmlns:a16="http://schemas.microsoft.com/office/drawing/2014/main" id="{728D1D55-3C5B-3B4D-83F2-2F4B97280FF8}"/>
              </a:ext>
            </a:extLst>
          </p:cNvPr>
          <p:cNvPicPr>
            <a:picLocks noChangeAspect="1"/>
          </p:cNvPicPr>
          <p:nvPr/>
        </p:nvPicPr>
        <p:blipFill>
          <a:blip r:embed="rId2"/>
          <a:stretch>
            <a:fillRect/>
          </a:stretch>
        </p:blipFill>
        <p:spPr>
          <a:xfrm>
            <a:off x="646386" y="1628447"/>
            <a:ext cx="7882759" cy="197069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HIV model (Chancellor et al. 1997)</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monotherapy</a:t>
            </a:r>
          </a:p>
          <a:p>
            <a:endParaRPr lang="en-US" sz="1400" dirty="0"/>
          </a:p>
          <a:p>
            <a:endParaRPr lang="en-US" sz="1400" dirty="0"/>
          </a:p>
          <a:p>
            <a:pPr marL="0" indent="0">
              <a:buNone/>
            </a:pPr>
            <a:endParaRPr lang="en-US" sz="1400" dirty="0"/>
          </a:p>
          <a:p>
            <a:r>
              <a:rPr lang="en-US" sz="1400" dirty="0"/>
              <a:t>Relative risk of disease progression with combination therapy 0.509</a:t>
            </a:r>
          </a:p>
          <a:p>
            <a:endParaRPr lang="en-US" sz="1400" dirty="0"/>
          </a:p>
          <a:p>
            <a:r>
              <a:rPr lang="en-US" sz="1400" dirty="0"/>
              <a:t>Drug costs</a:t>
            </a:r>
          </a:p>
          <a:p>
            <a:pPr marL="0" indent="0">
              <a:buNone/>
            </a:pPr>
            <a:endParaRPr lang="en-US" sz="1400" dirty="0"/>
          </a:p>
          <a:p>
            <a:r>
              <a:rPr lang="en-US" sz="1400" dirty="0"/>
              <a:t>Other annual costs</a:t>
            </a:r>
          </a:p>
          <a:p>
            <a:pPr marL="0" indent="0">
              <a:buNone/>
            </a:pPr>
            <a:endParaRPr lang="en-US" sz="1400" dirty="0"/>
          </a:p>
          <a:p>
            <a:pPr marL="0" indent="0">
              <a:buNone/>
            </a:pPr>
            <a:endParaRPr lang="en-US" sz="1400" dirty="0"/>
          </a:p>
          <a:p>
            <a:r>
              <a:rPr lang="en-US" sz="1400" dirty="0"/>
              <a:t>Annual discount rates of 6% for costs and 0% for life years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2684958633"/>
              </p:ext>
            </p:extLst>
          </p:nvPr>
        </p:nvGraphicFramePr>
        <p:xfrm>
          <a:off x="4664844" y="937286"/>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State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0.721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0.202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State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0.581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0.407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State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0.750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0.250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State 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4004690642"/>
              </p:ext>
            </p:extLst>
          </p:nvPr>
        </p:nvGraphicFramePr>
        <p:xfrm>
          <a:off x="4664843" y="3475798"/>
          <a:ext cx="4134065" cy="1036320"/>
        </p:xfrm>
        <a:graphic>
          <a:graphicData uri="http://schemas.openxmlformats.org/drawingml/2006/table">
            <a:tbl>
              <a:tblPr>
                <a:tableStyleId>{5C22544A-7EE6-4342-B048-85BDC9FD1C3A}</a:tableStyleId>
              </a:tblPr>
              <a:tblGrid>
                <a:gridCol w="1399223">
                  <a:extLst>
                    <a:ext uri="{9D8B030D-6E8A-4147-A177-3AD203B41FA5}">
                      <a16:colId xmlns:a16="http://schemas.microsoft.com/office/drawing/2014/main" val="468817997"/>
                    </a:ext>
                  </a:extLst>
                </a:gridCol>
                <a:gridCol w="932814">
                  <a:extLst>
                    <a:ext uri="{9D8B030D-6E8A-4147-A177-3AD203B41FA5}">
                      <a16:colId xmlns:a16="http://schemas.microsoft.com/office/drawing/2014/main" val="3970362705"/>
                    </a:ext>
                  </a:extLst>
                </a:gridCol>
                <a:gridCol w="911614">
                  <a:extLst>
                    <a:ext uri="{9D8B030D-6E8A-4147-A177-3AD203B41FA5}">
                      <a16:colId xmlns:a16="http://schemas.microsoft.com/office/drawing/2014/main" val="4143279182"/>
                    </a:ext>
                  </a:extLst>
                </a:gridCol>
                <a:gridCol w="890414">
                  <a:extLst>
                    <a:ext uri="{9D8B030D-6E8A-4147-A177-3AD203B41FA5}">
                      <a16:colId xmlns:a16="http://schemas.microsoft.com/office/drawing/2014/main" val="382591648"/>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1701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1774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6948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3715">
                <a:tc>
                  <a:txBody>
                    <a:bodyPr/>
                    <a:lstStyle/>
                    <a:p>
                      <a:r>
                        <a:rPr lang="en-US" sz="1100" dirty="0"/>
                        <a:t>Community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1055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1278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2059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3715">
                <a:tc>
                  <a:txBody>
                    <a:bodyPr/>
                    <a:lstStyle/>
                    <a:p>
                      <a:r>
                        <a:rPr lang="en-US" sz="1100" dirty="0"/>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2756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3052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9007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93723779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err="1">
                          <a:solidFill>
                            <a:schemeClr val="dk1"/>
                          </a:solidFill>
                          <a:latin typeface="+mn-lt"/>
                          <a:ea typeface="+mn-ea"/>
                          <a:cs typeface="+mn-cs"/>
                        </a:rPr>
                        <a:t>cAZT</a:t>
                      </a:r>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err="1">
                          <a:solidFill>
                            <a:schemeClr val="dk1"/>
                          </a:solidFill>
                          <a:latin typeface="+mn-lt"/>
                          <a:ea typeface="+mn-ea"/>
                          <a:cs typeface="+mn-cs"/>
                        </a:rPr>
                        <a:t>cLam</a:t>
                      </a:r>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2278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Tree>
    <p:extLst>
      <p:ext uri="{BB962C8B-B14F-4D97-AF65-F5344CB8AC3E}">
        <p14:creationId xmlns:p14="http://schemas.microsoft.com/office/powerpoint/2010/main" val="1302517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81609-55F1-D44A-8E9B-068FFA47F856}"/>
              </a:ext>
            </a:extLst>
          </p:cNvPr>
          <p:cNvSpPr>
            <a:spLocks noGrp="1"/>
          </p:cNvSpPr>
          <p:nvPr>
            <p:ph type="title"/>
          </p:nvPr>
        </p:nvSpPr>
        <p:spPr/>
        <p:txBody>
          <a:bodyPr/>
          <a:lstStyle/>
          <a:p>
            <a:r>
              <a:rPr lang="en-US" dirty="0"/>
              <a:t>Model output with Excel</a:t>
            </a:r>
          </a:p>
        </p:txBody>
      </p:sp>
      <p:graphicFrame>
        <p:nvGraphicFramePr>
          <p:cNvPr id="3" name="Table 2">
            <a:extLst>
              <a:ext uri="{FF2B5EF4-FFF2-40B4-BE49-F238E27FC236}">
                <a16:creationId xmlns:a16="http://schemas.microsoft.com/office/drawing/2014/main" id="{76DDF21C-06BC-3A4A-85E9-002E34E90BD0}"/>
              </a:ext>
            </a:extLst>
          </p:cNvPr>
          <p:cNvGraphicFramePr>
            <a:graphicFrameLocks noGrp="1"/>
          </p:cNvGraphicFramePr>
          <p:nvPr>
            <p:extLst>
              <p:ext uri="{D42A27DB-BD31-4B8C-83A1-F6EECF244321}">
                <p14:modId xmlns:p14="http://schemas.microsoft.com/office/powerpoint/2010/main" val="293969911"/>
              </p:ext>
            </p:extLst>
          </p:nvPr>
        </p:nvGraphicFramePr>
        <p:xfrm>
          <a:off x="208546" y="1387549"/>
          <a:ext cx="8403821" cy="3168025"/>
        </p:xfrm>
        <a:graphic>
          <a:graphicData uri="http://schemas.openxmlformats.org/drawingml/2006/table">
            <a:tbl>
              <a:tblPr>
                <a:tableStyleId>{616DA210-FB5B-4158-B5E0-FEB733F419BA}</a:tableStyleId>
              </a:tblPr>
              <a:tblGrid>
                <a:gridCol w="487235">
                  <a:extLst>
                    <a:ext uri="{9D8B030D-6E8A-4147-A177-3AD203B41FA5}">
                      <a16:colId xmlns:a16="http://schemas.microsoft.com/office/drawing/2014/main" val="3289233154"/>
                    </a:ext>
                  </a:extLst>
                </a:gridCol>
                <a:gridCol w="487235">
                  <a:extLst>
                    <a:ext uri="{9D8B030D-6E8A-4147-A177-3AD203B41FA5}">
                      <a16:colId xmlns:a16="http://schemas.microsoft.com/office/drawing/2014/main" val="1964513131"/>
                    </a:ext>
                  </a:extLst>
                </a:gridCol>
                <a:gridCol w="487235">
                  <a:extLst>
                    <a:ext uri="{9D8B030D-6E8A-4147-A177-3AD203B41FA5}">
                      <a16:colId xmlns:a16="http://schemas.microsoft.com/office/drawing/2014/main" val="1117493811"/>
                    </a:ext>
                  </a:extLst>
                </a:gridCol>
                <a:gridCol w="487235">
                  <a:extLst>
                    <a:ext uri="{9D8B030D-6E8A-4147-A177-3AD203B41FA5}">
                      <a16:colId xmlns:a16="http://schemas.microsoft.com/office/drawing/2014/main" val="3145329138"/>
                    </a:ext>
                  </a:extLst>
                </a:gridCol>
                <a:gridCol w="487235">
                  <a:extLst>
                    <a:ext uri="{9D8B030D-6E8A-4147-A177-3AD203B41FA5}">
                      <a16:colId xmlns:a16="http://schemas.microsoft.com/office/drawing/2014/main" val="4174703269"/>
                    </a:ext>
                  </a:extLst>
                </a:gridCol>
                <a:gridCol w="487235">
                  <a:extLst>
                    <a:ext uri="{9D8B030D-6E8A-4147-A177-3AD203B41FA5}">
                      <a16:colId xmlns:a16="http://schemas.microsoft.com/office/drawing/2014/main" val="3366104195"/>
                    </a:ext>
                  </a:extLst>
                </a:gridCol>
                <a:gridCol w="487235">
                  <a:extLst>
                    <a:ext uri="{9D8B030D-6E8A-4147-A177-3AD203B41FA5}">
                      <a16:colId xmlns:a16="http://schemas.microsoft.com/office/drawing/2014/main" val="2680652777"/>
                    </a:ext>
                  </a:extLst>
                </a:gridCol>
                <a:gridCol w="591302">
                  <a:extLst>
                    <a:ext uri="{9D8B030D-6E8A-4147-A177-3AD203B41FA5}">
                      <a16:colId xmlns:a16="http://schemas.microsoft.com/office/drawing/2014/main" val="4202547903"/>
                    </a:ext>
                  </a:extLst>
                </a:gridCol>
                <a:gridCol w="466551">
                  <a:extLst>
                    <a:ext uri="{9D8B030D-6E8A-4147-A177-3AD203B41FA5}">
                      <a16:colId xmlns:a16="http://schemas.microsoft.com/office/drawing/2014/main" val="1422384714"/>
                    </a:ext>
                  </a:extLst>
                </a:gridCol>
                <a:gridCol w="37443">
                  <a:extLst>
                    <a:ext uri="{9D8B030D-6E8A-4147-A177-3AD203B41FA5}">
                      <a16:colId xmlns:a16="http://schemas.microsoft.com/office/drawing/2014/main" val="2992430637"/>
                    </a:ext>
                  </a:extLst>
                </a:gridCol>
                <a:gridCol w="487235">
                  <a:extLst>
                    <a:ext uri="{9D8B030D-6E8A-4147-A177-3AD203B41FA5}">
                      <a16:colId xmlns:a16="http://schemas.microsoft.com/office/drawing/2014/main" val="1492613709"/>
                    </a:ext>
                  </a:extLst>
                </a:gridCol>
                <a:gridCol w="487235">
                  <a:extLst>
                    <a:ext uri="{9D8B030D-6E8A-4147-A177-3AD203B41FA5}">
                      <a16:colId xmlns:a16="http://schemas.microsoft.com/office/drawing/2014/main" val="958775887"/>
                    </a:ext>
                  </a:extLst>
                </a:gridCol>
                <a:gridCol w="487235">
                  <a:extLst>
                    <a:ext uri="{9D8B030D-6E8A-4147-A177-3AD203B41FA5}">
                      <a16:colId xmlns:a16="http://schemas.microsoft.com/office/drawing/2014/main" val="66690955"/>
                    </a:ext>
                  </a:extLst>
                </a:gridCol>
                <a:gridCol w="487235">
                  <a:extLst>
                    <a:ext uri="{9D8B030D-6E8A-4147-A177-3AD203B41FA5}">
                      <a16:colId xmlns:a16="http://schemas.microsoft.com/office/drawing/2014/main" val="3270912163"/>
                    </a:ext>
                  </a:extLst>
                </a:gridCol>
                <a:gridCol w="487235">
                  <a:extLst>
                    <a:ext uri="{9D8B030D-6E8A-4147-A177-3AD203B41FA5}">
                      <a16:colId xmlns:a16="http://schemas.microsoft.com/office/drawing/2014/main" val="278246282"/>
                    </a:ext>
                  </a:extLst>
                </a:gridCol>
                <a:gridCol w="487235">
                  <a:extLst>
                    <a:ext uri="{9D8B030D-6E8A-4147-A177-3AD203B41FA5}">
                      <a16:colId xmlns:a16="http://schemas.microsoft.com/office/drawing/2014/main" val="2100100695"/>
                    </a:ext>
                  </a:extLst>
                </a:gridCol>
                <a:gridCol w="487235">
                  <a:extLst>
                    <a:ext uri="{9D8B030D-6E8A-4147-A177-3AD203B41FA5}">
                      <a16:colId xmlns:a16="http://schemas.microsoft.com/office/drawing/2014/main" val="2709752574"/>
                    </a:ext>
                  </a:extLst>
                </a:gridCol>
                <a:gridCol w="487235">
                  <a:extLst>
                    <a:ext uri="{9D8B030D-6E8A-4147-A177-3AD203B41FA5}">
                      <a16:colId xmlns:a16="http://schemas.microsoft.com/office/drawing/2014/main" val="2929244191"/>
                    </a:ext>
                  </a:extLst>
                </a:gridCol>
              </a:tblGrid>
              <a:tr h="111011">
                <a:tc>
                  <a:txBody>
                    <a:bodyPr/>
                    <a:lstStyle/>
                    <a:p>
                      <a:pPr algn="l" fontAlgn="b"/>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2">
                  <a:txBody>
                    <a:bodyPr/>
                    <a:lstStyle/>
                    <a:p>
                      <a:pPr algn="l" fontAlgn="b"/>
                      <a:r>
                        <a:rPr lang="en-US" sz="800" u="none" strike="noStrike">
                          <a:effectLst/>
                        </a:rPr>
                        <a:t>MONOTHERAPY</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Life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Years</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Costs</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3">
                  <a:txBody>
                    <a:bodyPr/>
                    <a:lstStyle/>
                    <a:p>
                      <a:pPr algn="l" fontAlgn="b"/>
                      <a:r>
                        <a:rPr lang="en-US" sz="800" u="none" strike="noStrike">
                          <a:effectLst/>
                        </a:rPr>
                        <a:t>COMBINATION THERAPY</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Life</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Years</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Costs</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2052760"/>
                  </a:ext>
                </a:extLst>
              </a:tr>
              <a:tr h="111011">
                <a:tc>
                  <a:txBody>
                    <a:bodyPr/>
                    <a:lstStyle/>
                    <a:p>
                      <a:pPr algn="l" fontAlgn="b"/>
                      <a:r>
                        <a:rPr lang="en-US" sz="800" u="none" strike="noStrike">
                          <a:effectLst/>
                        </a:rPr>
                        <a:t>Year</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A</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B</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C</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D</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no disc</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disc</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no disc</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disc</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A</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B</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C</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D</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no disc</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disc</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no disc</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disc</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32335530"/>
                  </a:ext>
                </a:extLst>
              </a:tr>
              <a:tr h="111011">
                <a:tc>
                  <a:txBody>
                    <a:bodyPr/>
                    <a:lstStyle/>
                    <a:p>
                      <a:pPr algn="r" fontAlgn="b"/>
                      <a:r>
                        <a:rPr lang="en-US" sz="800" u="none" strike="noStrike">
                          <a:effectLst/>
                        </a:rPr>
                        <a:t>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31683145"/>
                  </a:ext>
                </a:extLst>
              </a:tr>
              <a:tr h="111011">
                <a:tc>
                  <a:txBody>
                    <a:bodyPr/>
                    <a:lstStyle/>
                    <a:p>
                      <a:pPr algn="r" fontAlgn="b"/>
                      <a:r>
                        <a:rPr lang="en-US" sz="800" u="none" strike="noStrike">
                          <a:effectLst/>
                        </a:rPr>
                        <a:t>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0.202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0.067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5,463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5,153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0.858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1.00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1.00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7,328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6,913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69591925"/>
                  </a:ext>
                </a:extLst>
              </a:tr>
              <a:tr h="111011">
                <a:tc>
                  <a:txBody>
                    <a:bodyPr/>
                    <a:lstStyle/>
                    <a:p>
                      <a:pPr algn="r" fontAlgn="b"/>
                      <a:r>
                        <a:rPr lang="en-US" sz="800" u="none" strike="noStrike">
                          <a:effectLst/>
                        </a:rPr>
                        <a:t>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0.520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0.263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0.181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6,060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5,393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0.737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0.169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7,571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6,738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3148930"/>
                  </a:ext>
                </a:extLst>
              </a:tr>
              <a:tr h="111011">
                <a:tc>
                  <a:txBody>
                    <a:bodyPr/>
                    <a:lstStyle/>
                    <a:p>
                      <a:pPr algn="r" fontAlgn="b"/>
                      <a:r>
                        <a:rPr lang="en-US" sz="800" u="none" strike="noStrike">
                          <a:effectLst/>
                        </a:rPr>
                        <a:t>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0.376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0.258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6,394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5,368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0.531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6,002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5,040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82585175"/>
                  </a:ext>
                </a:extLst>
              </a:tr>
              <a:tr h="111011">
                <a:tc>
                  <a:txBody>
                    <a:bodyPr/>
                    <a:lstStyle/>
                    <a:p>
                      <a:pPr algn="r" fontAlgn="b"/>
                      <a:r>
                        <a:rPr lang="en-US" sz="800" u="none" strike="noStrike">
                          <a:effectLst/>
                        </a:rPr>
                        <a:t>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0.338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6,381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5,055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0.383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0.251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0.096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6,310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4,998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46477585"/>
                  </a:ext>
                </a:extLst>
              </a:tr>
              <a:tr h="111011">
                <a:tc>
                  <a:txBody>
                    <a:bodyPr/>
                    <a:lstStyle/>
                    <a:p>
                      <a:pPr algn="r" fontAlgn="b"/>
                      <a:r>
                        <a:rPr lang="en-US" sz="800" u="none" strike="noStrike">
                          <a:effectLst/>
                        </a:rPr>
                        <a:t>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0.195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0.186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0.364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0.255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0.74</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6,077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4,541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0.223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0.330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6,305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4,712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75416813"/>
                  </a:ext>
                </a:extLst>
              </a:tr>
              <a:tr h="111011">
                <a:tc>
                  <a:txBody>
                    <a:bodyPr/>
                    <a:lstStyle/>
                    <a:p>
                      <a:pPr algn="r" fontAlgn="b"/>
                      <a:r>
                        <a:rPr lang="en-US" sz="800" u="none" strike="noStrike">
                          <a:effectLst/>
                        </a:rPr>
                        <a:t>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0.361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0.350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dirty="0">
                          <a:effectLst/>
                        </a:rPr>
                        <a:t> £      5,574 </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3,929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0.200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0.185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0.357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0.258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6,020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4,244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317328"/>
                  </a:ext>
                </a:extLst>
              </a:tr>
              <a:tr h="111011">
                <a:tc>
                  <a:txBody>
                    <a:bodyPr/>
                    <a:lstStyle/>
                    <a:p>
                      <a:pPr algn="r" fontAlgn="b"/>
                      <a:r>
                        <a:rPr lang="en-US" sz="800" u="none" strike="noStrike">
                          <a:effectLst/>
                        </a:rPr>
                        <a:t>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0.102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0.341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0.444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4,963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3,301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0.357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0.351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5,537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3,682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30579307"/>
                  </a:ext>
                </a:extLst>
              </a:tr>
              <a:tr h="111011">
                <a:tc>
                  <a:txBody>
                    <a:bodyPr/>
                    <a:lstStyle/>
                    <a:p>
                      <a:pPr algn="r" fontAlgn="b"/>
                      <a:r>
                        <a:rPr lang="en-US" sz="800" u="none" strike="noStrike">
                          <a:effectLst/>
                        </a:rPr>
                        <a:t>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0.309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0.531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4,316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2,708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0.337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0.444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4,943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3,101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16010221"/>
                  </a:ext>
                </a:extLst>
              </a:tr>
              <a:tr h="111011">
                <a:tc>
                  <a:txBody>
                    <a:bodyPr/>
                    <a:lstStyle/>
                    <a:p>
                      <a:pPr algn="r" fontAlgn="b"/>
                      <a:r>
                        <a:rPr lang="en-US" sz="800" u="none" strike="noStrike">
                          <a:effectLst/>
                        </a:rPr>
                        <a:t>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0.610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3,682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2,179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0.530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4,308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2,550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65289950"/>
                  </a:ext>
                </a:extLst>
              </a:tr>
              <a:tr h="111011">
                <a:tc>
                  <a:txBody>
                    <a:bodyPr/>
                    <a:lstStyle/>
                    <a:p>
                      <a:pPr algn="r" fontAlgn="b"/>
                      <a:r>
                        <a:rPr lang="en-US" sz="800" u="none" strike="noStrike">
                          <a:effectLst/>
                        </a:rPr>
                        <a:t>10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0.234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0.679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3,092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1,727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0.066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0.609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3,682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2,056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37714179"/>
                  </a:ext>
                </a:extLst>
              </a:tr>
              <a:tr h="111011">
                <a:tc>
                  <a:txBody>
                    <a:bodyPr/>
                    <a:lstStyle/>
                    <a:p>
                      <a:pPr algn="r" fontAlgn="b"/>
                      <a:r>
                        <a:rPr lang="en-US" sz="800" u="none" strike="noStrike">
                          <a:effectLst/>
                        </a:rPr>
                        <a:t>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0.198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2,564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1,350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0.234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0.678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3,098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1,632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0612371"/>
                  </a:ext>
                </a:extLst>
              </a:tr>
              <a:tr h="111011">
                <a:tc>
                  <a:txBody>
                    <a:bodyPr/>
                    <a:lstStyle/>
                    <a:p>
                      <a:pPr algn="r" fontAlgn="b"/>
                      <a:r>
                        <a:rPr lang="en-US" sz="800" u="none" strike="noStrike">
                          <a:effectLst/>
                        </a:rPr>
                        <a:t>12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0.789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2,102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1,045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0.198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0.737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2,572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1,278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7432312"/>
                  </a:ext>
                </a:extLst>
              </a:tr>
              <a:tr h="111011">
                <a:tc>
                  <a:txBody>
                    <a:bodyPr/>
                    <a:lstStyle/>
                    <a:p>
                      <a:pPr algn="r" fontAlgn="b"/>
                      <a:r>
                        <a:rPr lang="en-US" sz="800" u="none" strike="noStrike">
                          <a:effectLst/>
                        </a:rPr>
                        <a:t>13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0.830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1,708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801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0.787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2,111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990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37386101"/>
                  </a:ext>
                </a:extLst>
              </a:tr>
              <a:tr h="111011">
                <a:tc>
                  <a:txBody>
                    <a:bodyPr/>
                    <a:lstStyle/>
                    <a:p>
                      <a:pPr algn="r" fontAlgn="b"/>
                      <a:r>
                        <a:rPr lang="en-US" sz="800" u="none" strike="noStrike">
                          <a:effectLst/>
                        </a:rPr>
                        <a:t>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1,377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609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0.829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1,717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760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44743756"/>
                  </a:ext>
                </a:extLst>
              </a:tr>
              <a:tr h="111011">
                <a:tc>
                  <a:txBody>
                    <a:bodyPr/>
                    <a:lstStyle/>
                    <a:p>
                      <a:pPr algn="r" fontAlgn="b"/>
                      <a:r>
                        <a:rPr lang="en-US" sz="800" u="none" strike="noStrike">
                          <a:effectLst/>
                        </a:rPr>
                        <a:t>15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0.090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0.893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1,103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460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0.864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1,386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578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3168916"/>
                  </a:ext>
                </a:extLst>
              </a:tr>
              <a:tr h="111011">
                <a:tc>
                  <a:txBody>
                    <a:bodyPr/>
                    <a:lstStyle/>
                    <a:p>
                      <a:pPr algn="r" fontAlgn="b"/>
                      <a:r>
                        <a:rPr lang="en-US" sz="800" u="none" strike="noStrike">
                          <a:effectLst/>
                        </a:rPr>
                        <a:t>16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0.915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878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346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0.090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0.892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1,111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437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12784530"/>
                  </a:ext>
                </a:extLst>
              </a:tr>
              <a:tr h="111011">
                <a:tc>
                  <a:txBody>
                    <a:bodyPr/>
                    <a:lstStyle/>
                    <a:p>
                      <a:pPr algn="r" fontAlgn="b"/>
                      <a:r>
                        <a:rPr lang="en-US" sz="800" u="none" strike="noStrike">
                          <a:effectLst/>
                        </a:rPr>
                        <a:t>17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0.933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695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258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0.008</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0.915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885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329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0788446"/>
                  </a:ext>
                </a:extLst>
              </a:tr>
              <a:tr h="111011">
                <a:tc>
                  <a:txBody>
                    <a:bodyPr/>
                    <a:lstStyle/>
                    <a:p>
                      <a:pPr algn="r" fontAlgn="b"/>
                      <a:r>
                        <a:rPr lang="en-US" sz="800" u="none" strike="noStrike">
                          <a:effectLst/>
                        </a:rPr>
                        <a:t>18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0.948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548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192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0.006</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0.933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701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246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042059"/>
                  </a:ext>
                </a:extLst>
              </a:tr>
              <a:tr h="111011">
                <a:tc>
                  <a:txBody>
                    <a:bodyPr/>
                    <a:lstStyle/>
                    <a:p>
                      <a:pPr algn="r" fontAlgn="b"/>
                      <a:r>
                        <a:rPr lang="en-US" sz="800" u="none" strike="noStrike">
                          <a:effectLst/>
                        </a:rPr>
                        <a:t>19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0.959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431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142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553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183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8386103"/>
                  </a:ext>
                </a:extLst>
              </a:tr>
              <a:tr h="111011">
                <a:tc>
                  <a:txBody>
                    <a:bodyPr/>
                    <a:lstStyle/>
                    <a:p>
                      <a:pPr algn="r" fontAlgn="b"/>
                      <a:r>
                        <a:rPr lang="en-US" sz="800" u="none" strike="noStrike">
                          <a:effectLst/>
                        </a:rPr>
                        <a:t>20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0.0015</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0.0282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0.9682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337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105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0.959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435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136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80487187"/>
                  </a:ext>
                </a:extLst>
              </a:tr>
              <a:tr h="111011">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34130375"/>
                  </a:ext>
                </a:extLst>
              </a:tr>
              <a:tr h="111011">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7.99</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7.99</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£63,745</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£44,663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8.94</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8.94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£72,575</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£50,602</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97348374"/>
                  </a:ext>
                </a:extLst>
              </a:tr>
            </a:tbl>
          </a:graphicData>
        </a:graphic>
      </p:graphicFrame>
    </p:spTree>
    <p:extLst>
      <p:ext uri="{BB962C8B-B14F-4D97-AF65-F5344CB8AC3E}">
        <p14:creationId xmlns:p14="http://schemas.microsoft.com/office/powerpoint/2010/main" val="1080778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models</a:t>
            </a:r>
          </a:p>
          <a:p>
            <a:r>
              <a:rPr lang="en-US" dirty="0"/>
              <a:t>Partitioned survival models</a:t>
            </a:r>
          </a:p>
          <a:p>
            <a:r>
              <a:rPr lang="en-US" dirty="0"/>
              <a:t>Time-varying state-transition models</a:t>
            </a:r>
          </a:p>
          <a:p>
            <a:r>
              <a:rPr lang="en-US" dirty="0"/>
              <a:t>Decision analysis</a:t>
            </a:r>
          </a:p>
          <a:p>
            <a:r>
              <a:rPr lang="en-US" dirty="0"/>
              <a:t>Summary</a:t>
            </a:r>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33AD3-C2EB-E54D-B222-9E835ADE8F75}"/>
              </a:ext>
            </a:extLst>
          </p:cNvPr>
          <p:cNvSpPr>
            <a:spLocks noGrp="1"/>
          </p:cNvSpPr>
          <p:nvPr>
            <p:ph type="title"/>
          </p:nvPr>
        </p:nvSpPr>
        <p:spPr/>
        <p:txBody>
          <a:bodyPr/>
          <a:lstStyle/>
          <a:p>
            <a:r>
              <a:rPr lang="en-US" dirty="0"/>
              <a:t>Model calculations with Excel</a:t>
            </a:r>
          </a:p>
        </p:txBody>
      </p:sp>
      <p:graphicFrame>
        <p:nvGraphicFramePr>
          <p:cNvPr id="3" name="Table 2">
            <a:extLst>
              <a:ext uri="{FF2B5EF4-FFF2-40B4-BE49-F238E27FC236}">
                <a16:creationId xmlns:a16="http://schemas.microsoft.com/office/drawing/2014/main" id="{E337E356-4D1A-874A-9B12-83A910AF94A2}"/>
              </a:ext>
            </a:extLst>
          </p:cNvPr>
          <p:cNvGraphicFramePr>
            <a:graphicFrameLocks noGrp="1"/>
          </p:cNvGraphicFramePr>
          <p:nvPr>
            <p:extLst>
              <p:ext uri="{D42A27DB-BD31-4B8C-83A1-F6EECF244321}">
                <p14:modId xmlns:p14="http://schemas.microsoft.com/office/powerpoint/2010/main" val="238752161"/>
              </p:ext>
            </p:extLst>
          </p:nvPr>
        </p:nvGraphicFramePr>
        <p:xfrm>
          <a:off x="232661" y="1143000"/>
          <a:ext cx="8390344" cy="3333809"/>
        </p:xfrm>
        <a:graphic>
          <a:graphicData uri="http://schemas.openxmlformats.org/drawingml/2006/table">
            <a:tbl>
              <a:tblPr>
                <a:tableStyleId>{616DA210-FB5B-4158-B5E0-FEB733F419BA}</a:tableStyleId>
              </a:tblPr>
              <a:tblGrid>
                <a:gridCol w="274453">
                  <a:extLst>
                    <a:ext uri="{9D8B030D-6E8A-4147-A177-3AD203B41FA5}">
                      <a16:colId xmlns:a16="http://schemas.microsoft.com/office/drawing/2014/main" val="1108496255"/>
                    </a:ext>
                  </a:extLst>
                </a:gridCol>
                <a:gridCol w="960180">
                  <a:extLst>
                    <a:ext uri="{9D8B030D-6E8A-4147-A177-3AD203B41FA5}">
                      <a16:colId xmlns:a16="http://schemas.microsoft.com/office/drawing/2014/main" val="926122315"/>
                    </a:ext>
                  </a:extLst>
                </a:gridCol>
                <a:gridCol w="1010093">
                  <a:extLst>
                    <a:ext uri="{9D8B030D-6E8A-4147-A177-3AD203B41FA5}">
                      <a16:colId xmlns:a16="http://schemas.microsoft.com/office/drawing/2014/main" val="140341255"/>
                    </a:ext>
                  </a:extLst>
                </a:gridCol>
                <a:gridCol w="1020725">
                  <a:extLst>
                    <a:ext uri="{9D8B030D-6E8A-4147-A177-3AD203B41FA5}">
                      <a16:colId xmlns:a16="http://schemas.microsoft.com/office/drawing/2014/main" val="591680603"/>
                    </a:ext>
                  </a:extLst>
                </a:gridCol>
                <a:gridCol w="999461">
                  <a:extLst>
                    <a:ext uri="{9D8B030D-6E8A-4147-A177-3AD203B41FA5}">
                      <a16:colId xmlns:a16="http://schemas.microsoft.com/office/drawing/2014/main" val="3178457402"/>
                    </a:ext>
                  </a:extLst>
                </a:gridCol>
                <a:gridCol w="786809">
                  <a:extLst>
                    <a:ext uri="{9D8B030D-6E8A-4147-A177-3AD203B41FA5}">
                      <a16:colId xmlns:a16="http://schemas.microsoft.com/office/drawing/2014/main" val="3937338323"/>
                    </a:ext>
                  </a:extLst>
                </a:gridCol>
                <a:gridCol w="850605">
                  <a:extLst>
                    <a:ext uri="{9D8B030D-6E8A-4147-A177-3AD203B41FA5}">
                      <a16:colId xmlns:a16="http://schemas.microsoft.com/office/drawing/2014/main" val="1396779932"/>
                    </a:ext>
                  </a:extLst>
                </a:gridCol>
                <a:gridCol w="1743739">
                  <a:extLst>
                    <a:ext uri="{9D8B030D-6E8A-4147-A177-3AD203B41FA5}">
                      <a16:colId xmlns:a16="http://schemas.microsoft.com/office/drawing/2014/main" val="1744925397"/>
                    </a:ext>
                  </a:extLst>
                </a:gridCol>
                <a:gridCol w="744279">
                  <a:extLst>
                    <a:ext uri="{9D8B030D-6E8A-4147-A177-3AD203B41FA5}">
                      <a16:colId xmlns:a16="http://schemas.microsoft.com/office/drawing/2014/main" val="4246445818"/>
                    </a:ext>
                  </a:extLst>
                </a:gridCol>
              </a:tblGrid>
              <a:tr h="339948">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MONOTHERAPY</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700" u="none" strike="noStrike">
                          <a:effectLst/>
                        </a:rPr>
                        <a:t>Life </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Years</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700" u="none" strike="noStrike">
                          <a:effectLst/>
                        </a:rPr>
                        <a:t>Costs</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31814351"/>
                  </a:ext>
                </a:extLst>
              </a:tr>
              <a:tr h="84986">
                <a:tc>
                  <a:txBody>
                    <a:bodyPr/>
                    <a:lstStyle/>
                    <a:p>
                      <a:pPr algn="l" fontAlgn="b"/>
                      <a:r>
                        <a:rPr lang="en-US" sz="700" u="none" strike="noStrike">
                          <a:effectLst/>
                        </a:rPr>
                        <a:t>Year</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A</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no disc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disc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no disc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disc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463944"/>
                  </a:ext>
                </a:extLst>
              </a:tr>
              <a:tr h="84986">
                <a:tc>
                  <a:txBody>
                    <a:bodyPr/>
                    <a:lstStyle/>
                    <a:p>
                      <a:pPr algn="l" fontAlgn="b"/>
                      <a:r>
                        <a:rPr lang="en-US" sz="700" u="none" strike="noStrike">
                          <a:effectLst/>
                        </a:rPr>
                        <a:t>0</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43885415"/>
                  </a:ext>
                </a:extLst>
              </a:tr>
              <a:tr h="161801">
                <a:tc>
                  <a:txBody>
                    <a:bodyPr/>
                    <a:lstStyle/>
                    <a:p>
                      <a:pPr algn="l" fontAlgn="b"/>
                      <a:r>
                        <a:rPr lang="en-US" sz="700" u="none" strike="noStrike">
                          <a:effectLst/>
                        </a:rPr>
                        <a:t>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=B7*(1-tpA2B-tpA2C-tpA2D)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=B7*tpA2B+C7*tpB2B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=B7*tpA2C+C7*tpB2C+D7*tpC2C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=B7*tpA2D+C7*tpB2D+D7*tpC2D+E7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=SUM(B8:D8)</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=F8/(1+oDR)^A8</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=(B8*(dmca+ccca+cAZT)+C8*(dmcb+cccb+cAZT)+D8*(dmcc+cccc+cAZT))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=H8/(1+cDR)^A8</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304392"/>
                  </a:ext>
                </a:extLst>
              </a:tr>
              <a:tr h="161801">
                <a:tc>
                  <a:txBody>
                    <a:bodyPr/>
                    <a:lstStyle/>
                    <a:p>
                      <a:pPr algn="l" fontAlgn="b"/>
                      <a:r>
                        <a:rPr lang="en-US" sz="700" u="none" strike="noStrike">
                          <a:effectLst/>
                        </a:rPr>
                        <a:t>2</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=B8*(1-tpA2B-tpA2C-tpA2D)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=B8*tpA2B+C8*tpB2B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=B8*tpA2C+C8*tpB2C+D8*tpC2C</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=B8*tpA2D+C8*tpB2D+D8*tpC2D+E8</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=SUM(B9:D9)</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=F9/(1+oDR)^A9</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=(B9*(dmca+ccca+cAZT)+C9*(dmcb+cccb+cAZT)+D9*(dmcc+cccc+cAZT))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=H9/(1+cDR)^A9</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330770"/>
                  </a:ext>
                </a:extLst>
              </a:tr>
              <a:tr h="161801">
                <a:tc>
                  <a:txBody>
                    <a:bodyPr/>
                    <a:lstStyle/>
                    <a:p>
                      <a:pPr algn="l" fontAlgn="b"/>
                      <a:r>
                        <a:rPr lang="en-US" sz="700" u="none" strike="noStrike">
                          <a:effectLst/>
                        </a:rPr>
                        <a:t>3</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=B9*(1-tpA2B-tpA2C-tpA2D)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=B9*tpA2B+C9*tpB2B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=B9*tpA2C+C9*tpB2C+D9*tpC2C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=B9*tpA2D+C9*tpB2D+D9*tpC2D+E9</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=SUM(B10:D10)</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=F10/(1+oDR)^A10</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=(B10*(dmca+ccca+cAZT)+C10*(dmcb+cccb+cAZT)+D10*(dmcc+cccc+cAZT))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=H10/(1+cDR)^A10</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81742557"/>
                  </a:ext>
                </a:extLst>
              </a:tr>
              <a:tr h="161801">
                <a:tc>
                  <a:txBody>
                    <a:bodyPr/>
                    <a:lstStyle/>
                    <a:p>
                      <a:pPr algn="l" fontAlgn="b"/>
                      <a:r>
                        <a:rPr lang="en-US" sz="700" u="none" strike="noStrike">
                          <a:effectLst/>
                        </a:rPr>
                        <a:t>4</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=B10*(1-tpA2B-tpA2C-tpA2D)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=B10*tpA2B+C10*tpB2B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=B10*tpA2C+C10*tpB2C+D10*tpC2C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=B10*tpA2D+C10*tpB2D+D10*tpC2D+E10</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=SUM(B11:D11)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=F11/(1+oDR)^A11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=(B11*(dmca+ccca+cAZT)+C11*(dmcb+cccb+cAZT)+D11*(dmcc+cccc+cAZT))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=H11/(1+cDR)^A11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71831632"/>
                  </a:ext>
                </a:extLst>
              </a:tr>
              <a:tr h="161801">
                <a:tc>
                  <a:txBody>
                    <a:bodyPr/>
                    <a:lstStyle/>
                    <a:p>
                      <a:pPr algn="l" fontAlgn="b"/>
                      <a:r>
                        <a:rPr lang="en-US" sz="700" u="none" strike="noStrike">
                          <a:effectLst/>
                        </a:rPr>
                        <a:t>5</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=B11*(1-tpA2B-tpA2C-tpA2D)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=B11*tpA2B+C11*tpB2B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=B11*tpA2C+C11*tpB2C+D11*tpC2C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=B11*tpA2D+C11*tpB2D+D11*tpC2D+E11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=SUM(B12:D12)</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=F12/(1+oDR)^A12</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=(B12*(dmca+ccca+cAZT)+C12*(dmcb+cccb+cAZT)+D12*(dmcc+cccc+cAZT))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=H12/(1+cDR)^A12</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9560680"/>
                  </a:ext>
                </a:extLst>
              </a:tr>
              <a:tr h="161801">
                <a:tc>
                  <a:txBody>
                    <a:bodyPr/>
                    <a:lstStyle/>
                    <a:p>
                      <a:pPr algn="l" fontAlgn="b"/>
                      <a:r>
                        <a:rPr lang="en-US" sz="700" u="none" strike="noStrike">
                          <a:effectLst/>
                        </a:rPr>
                        <a:t>6</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=B12*(1-tpA2B-tpA2C-tpA2D)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=B12*tpA2B+C12*tpB2B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=B12*tpA2C+C12*tpB2C+D12*tpC2C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=B12*tpA2D+C12*tpB2D+D12*tpC2D+E12</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=SUM(B13:D13)</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=F13/(1+oDR)^A13</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=(B13*(</a:t>
                      </a:r>
                      <a:r>
                        <a:rPr lang="en-US" sz="700" u="none" strike="noStrike" dirty="0" err="1">
                          <a:effectLst/>
                        </a:rPr>
                        <a:t>dmca+ccca+cAZT</a:t>
                      </a:r>
                      <a:r>
                        <a:rPr lang="en-US" sz="700" u="none" strike="noStrike" dirty="0">
                          <a:effectLst/>
                        </a:rPr>
                        <a:t>)+C13*(</a:t>
                      </a:r>
                      <a:r>
                        <a:rPr lang="en-US" sz="700" u="none" strike="noStrike" dirty="0" err="1">
                          <a:effectLst/>
                        </a:rPr>
                        <a:t>dmcb+cccb+cAZT</a:t>
                      </a:r>
                      <a:r>
                        <a:rPr lang="en-US" sz="700" u="none" strike="noStrike" dirty="0">
                          <a:effectLst/>
                        </a:rPr>
                        <a:t>)+D13*(</a:t>
                      </a:r>
                      <a:r>
                        <a:rPr lang="en-US" sz="700" u="none" strike="noStrike" dirty="0" err="1">
                          <a:effectLst/>
                        </a:rPr>
                        <a:t>dmcc+cccc+cAZT</a:t>
                      </a:r>
                      <a:r>
                        <a:rPr lang="en-US" sz="700" u="none" strike="noStrike" dirty="0">
                          <a:effectLst/>
                        </a:rPr>
                        <a:t>))</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=H13/(1+cDR)^A13</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17690346"/>
                  </a:ext>
                </a:extLst>
              </a:tr>
              <a:tr h="161801">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65939349"/>
                  </a:ext>
                </a:extLst>
              </a:tr>
              <a:tr h="161801">
                <a:tc>
                  <a:txBody>
                    <a:bodyPr/>
                    <a:lstStyle/>
                    <a:p>
                      <a:pPr algn="l" fontAlgn="b"/>
                      <a:r>
                        <a:rPr lang="en-US" sz="700" u="none" strike="noStrike">
                          <a:effectLst/>
                        </a:rPr>
                        <a:t>16</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=B22*(1-tpA2B-tpA2C-tpA2D)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=B22*tpA2B+C22*tpB2B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=B22*tpA2C+C22*tpB2C+D22*tpC2C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=B22*tpA2D+C22*tpB2D+D22*tpC2D+E22</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=SUM(B23:D23)</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=F23/(1+oDR)^A23</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=(B23*(</a:t>
                      </a:r>
                      <a:r>
                        <a:rPr lang="en-US" sz="700" u="none" strike="noStrike" dirty="0" err="1">
                          <a:effectLst/>
                        </a:rPr>
                        <a:t>dmca+ccca+cAZT</a:t>
                      </a:r>
                      <a:r>
                        <a:rPr lang="en-US" sz="700" u="none" strike="noStrike" dirty="0">
                          <a:effectLst/>
                        </a:rPr>
                        <a:t>)+C23*(</a:t>
                      </a:r>
                      <a:r>
                        <a:rPr lang="en-US" sz="700" u="none" strike="noStrike" dirty="0" err="1">
                          <a:effectLst/>
                        </a:rPr>
                        <a:t>dmcb+cccb+cAZT</a:t>
                      </a:r>
                      <a:r>
                        <a:rPr lang="en-US" sz="700" u="none" strike="noStrike" dirty="0">
                          <a:effectLst/>
                        </a:rPr>
                        <a:t>)+D23*(</a:t>
                      </a:r>
                      <a:r>
                        <a:rPr lang="en-US" sz="700" u="none" strike="noStrike" dirty="0" err="1">
                          <a:effectLst/>
                        </a:rPr>
                        <a:t>dmcc+cccc+cAZT</a:t>
                      </a:r>
                      <a:r>
                        <a:rPr lang="en-US" sz="700" u="none" strike="noStrike" dirty="0">
                          <a:effectLst/>
                        </a:rPr>
                        <a:t>))</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=H23/(1+cDR)^A23</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65068646"/>
                  </a:ext>
                </a:extLst>
              </a:tr>
              <a:tr h="161801">
                <a:tc>
                  <a:txBody>
                    <a:bodyPr/>
                    <a:lstStyle/>
                    <a:p>
                      <a:pPr algn="l" fontAlgn="b"/>
                      <a:r>
                        <a:rPr lang="en-US" sz="700" u="none" strike="noStrike">
                          <a:effectLst/>
                        </a:rPr>
                        <a:t>17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=B23*(1-tpA2B-tpA2C-tpA2D)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=B23*tpA2B+C23*tpB2B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=B23*tpA2C+C23*tpB2C+D23*tpC2C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=B23*tpA2D+C23*tpB2D+D23*tpC2D+E23</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=SUM(B24:D24)</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=F24/(1+oDR)^A24</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=(B24*(dmca+ccca+cAZT)+C24*(dmcb+cccb+cAZT)+D24*(dmcc+cccc+cAZT))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=H24/(1+cDR)^A24</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63451848"/>
                  </a:ext>
                </a:extLst>
              </a:tr>
              <a:tr h="161801">
                <a:tc>
                  <a:txBody>
                    <a:bodyPr/>
                    <a:lstStyle/>
                    <a:p>
                      <a:pPr algn="l" fontAlgn="b"/>
                      <a:r>
                        <a:rPr lang="en-US" sz="700" u="none" strike="noStrike">
                          <a:effectLst/>
                        </a:rPr>
                        <a:t>18</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=B24*(1-tpA2B-tpA2C-tpA2D)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=B24*tpA2B+C24*tpB2B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=B24*tpA2C+C24*tpB2C+D24*tpC2C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=B24*tpA2D+C24*tpB2D+D24*tpC2D+E24</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=SUM(B25:D25)</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=F25/(1+oDR)^A25</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=(B25*(</a:t>
                      </a:r>
                      <a:r>
                        <a:rPr lang="en-US" sz="700" u="none" strike="noStrike" dirty="0" err="1">
                          <a:effectLst/>
                        </a:rPr>
                        <a:t>dmca+ccca+cAZT</a:t>
                      </a:r>
                      <a:r>
                        <a:rPr lang="en-US" sz="700" u="none" strike="noStrike" dirty="0">
                          <a:effectLst/>
                        </a:rPr>
                        <a:t>)+C25*(</a:t>
                      </a:r>
                      <a:r>
                        <a:rPr lang="en-US" sz="700" u="none" strike="noStrike" dirty="0" err="1">
                          <a:effectLst/>
                        </a:rPr>
                        <a:t>dmcb+cccb+cAZT</a:t>
                      </a:r>
                      <a:r>
                        <a:rPr lang="en-US" sz="700" u="none" strike="noStrike" dirty="0">
                          <a:effectLst/>
                        </a:rPr>
                        <a:t>)+D25*(</a:t>
                      </a:r>
                      <a:r>
                        <a:rPr lang="en-US" sz="700" u="none" strike="noStrike" dirty="0" err="1">
                          <a:effectLst/>
                        </a:rPr>
                        <a:t>dmcc+cccc+cAZT</a:t>
                      </a:r>
                      <a:r>
                        <a:rPr lang="en-US" sz="700" u="none" strike="noStrike" dirty="0">
                          <a:effectLst/>
                        </a:rPr>
                        <a:t>))</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=H25/(1+cDR)^A25</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16665393"/>
                  </a:ext>
                </a:extLst>
              </a:tr>
              <a:tr h="161801">
                <a:tc>
                  <a:txBody>
                    <a:bodyPr/>
                    <a:lstStyle/>
                    <a:p>
                      <a:pPr algn="l" fontAlgn="b"/>
                      <a:r>
                        <a:rPr lang="en-US" sz="700" u="none" strike="noStrike">
                          <a:effectLst/>
                        </a:rPr>
                        <a:t>19</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=B25*(1-tpA2B-tpA2C-tpA2D)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=B25*tpA2B+C25*tpB2B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=B25*tpA2C+C25*tpB2C+D25*tpC2C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=B25*tpA2D+C25*tpB2D+D25*tpC2D+E25</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=SUM(B26:D26)</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=F26/(1+oDR)^A26</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=(B26*(</a:t>
                      </a:r>
                      <a:r>
                        <a:rPr lang="en-US" sz="700" u="none" strike="noStrike" dirty="0" err="1">
                          <a:effectLst/>
                        </a:rPr>
                        <a:t>dmca+ccca+cAZT</a:t>
                      </a:r>
                      <a:r>
                        <a:rPr lang="en-US" sz="700" u="none" strike="noStrike" dirty="0">
                          <a:effectLst/>
                        </a:rPr>
                        <a:t>)+C26*(</a:t>
                      </a:r>
                      <a:r>
                        <a:rPr lang="en-US" sz="700" u="none" strike="noStrike" dirty="0" err="1">
                          <a:effectLst/>
                        </a:rPr>
                        <a:t>dmcb+cccb+cAZT</a:t>
                      </a:r>
                      <a:r>
                        <a:rPr lang="en-US" sz="700" u="none" strike="noStrike" dirty="0">
                          <a:effectLst/>
                        </a:rPr>
                        <a:t>)+D26*(</a:t>
                      </a:r>
                      <a:r>
                        <a:rPr lang="en-US" sz="700" u="none" strike="noStrike" dirty="0" err="1">
                          <a:effectLst/>
                        </a:rPr>
                        <a:t>dmcc+cccc+cAZT</a:t>
                      </a:r>
                      <a:r>
                        <a:rPr lang="en-US" sz="700" u="none" strike="noStrike" dirty="0">
                          <a:effectLst/>
                        </a:rPr>
                        <a:t>))</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=H26/(1+cDR)^A26</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77088059"/>
                  </a:ext>
                </a:extLst>
              </a:tr>
              <a:tr h="161801">
                <a:tc>
                  <a:txBody>
                    <a:bodyPr/>
                    <a:lstStyle/>
                    <a:p>
                      <a:pPr algn="l" fontAlgn="b"/>
                      <a:r>
                        <a:rPr lang="en-US" sz="700" u="none" strike="noStrike">
                          <a:effectLst/>
                        </a:rPr>
                        <a:t>20</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=B26*(1-tpA2B-tpA2C-tpA2D)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=B26*tpA2B+C26*tpB2B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=B26*tpA2C+C26*tpB2C+D26*tpC2C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=B26*tpA2D+C26*tpB2D+D26*tpC2D+E26</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=SUM(B27:D27)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=F27/(1+oDR)^A27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=(B27*(</a:t>
                      </a:r>
                      <a:r>
                        <a:rPr lang="en-US" sz="700" u="none" strike="noStrike" dirty="0" err="1">
                          <a:effectLst/>
                        </a:rPr>
                        <a:t>dmca+ccca+cAZT</a:t>
                      </a:r>
                      <a:r>
                        <a:rPr lang="en-US" sz="700" u="none" strike="noStrike" dirty="0">
                          <a:effectLst/>
                        </a:rPr>
                        <a:t>)+C27*(</a:t>
                      </a:r>
                      <a:r>
                        <a:rPr lang="en-US" sz="700" u="none" strike="noStrike" dirty="0" err="1">
                          <a:effectLst/>
                        </a:rPr>
                        <a:t>dmcb+cccb+cAZT</a:t>
                      </a:r>
                      <a:r>
                        <a:rPr lang="en-US" sz="700" u="none" strike="noStrike" dirty="0">
                          <a:effectLst/>
                        </a:rPr>
                        <a:t>)+D27*(</a:t>
                      </a:r>
                      <a:r>
                        <a:rPr lang="en-US" sz="700" u="none" strike="noStrike" dirty="0" err="1">
                          <a:effectLst/>
                        </a:rPr>
                        <a:t>dmcc+cccc+cAZT</a:t>
                      </a:r>
                      <a:r>
                        <a:rPr lang="en-US" sz="700" u="none" strike="noStrike" dirty="0">
                          <a:effectLst/>
                        </a:rPr>
                        <a:t>))</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=H27/(1+cDR)^A27</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8735508"/>
                  </a:ext>
                </a:extLst>
              </a:tr>
              <a:tr h="84986">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24873525"/>
                  </a:ext>
                </a:extLst>
              </a:tr>
              <a:tr h="84986">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=SUM(F8:F27)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=SUM(G8:G27)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=SUM(H8:H27)</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=SUM(I8:I27)</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65307551"/>
                  </a:ext>
                </a:extLst>
              </a:tr>
            </a:tbl>
          </a:graphicData>
        </a:graphic>
      </p:graphicFrame>
    </p:spTree>
    <p:extLst>
      <p:ext uri="{BB962C8B-B14F-4D97-AF65-F5344CB8AC3E}">
        <p14:creationId xmlns:p14="http://schemas.microsoft.com/office/powerpoint/2010/main" val="7981858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monotherapy</a:t>
            </a:r>
          </a:p>
        </p:txBody>
      </p:sp>
      <p:sp>
        <p:nvSpPr>
          <p:cNvPr id="4" name="Rectangle 3">
            <a:extLst>
              <a:ext uri="{FF2B5EF4-FFF2-40B4-BE49-F238E27FC236}">
                <a16:creationId xmlns:a16="http://schemas.microsoft.com/office/drawing/2014/main" id="{EC229B6D-C921-3346-A6C1-B95A7F560BC2}"/>
              </a:ext>
            </a:extLst>
          </p:cNvPr>
          <p:cNvSpPr/>
          <p:nvPr/>
        </p:nvSpPr>
        <p:spPr>
          <a:xfrm>
            <a:off x="647700" y="1240357"/>
            <a:ext cx="7952290" cy="938719"/>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transitions_mono</a:t>
            </a:r>
            <a:r>
              <a:rPr lang="en-US" sz="1100" dirty="0">
                <a:latin typeface="Lucida Console" panose="020B0609040504020204" pitchFamily="49" charset="0"/>
              </a:rPr>
              <a:t> &lt;- matrix(c(0.721, 0.202, 0.067, 0.010,</a:t>
            </a:r>
          </a:p>
          <a:p>
            <a:r>
              <a:rPr lang="en-US" sz="1100" dirty="0">
                <a:latin typeface="Lucida Console" panose="020B0609040504020204" pitchFamily="49" charset="0"/>
              </a:rPr>
              <a:t>                             0,     0.581, 0.407, 0.012,</a:t>
            </a:r>
          </a:p>
          <a:p>
            <a:r>
              <a:rPr lang="en-US" sz="1100" dirty="0">
                <a:latin typeface="Lucida Console" panose="020B0609040504020204" pitchFamily="49" charset="0"/>
              </a:rPr>
              <a:t>                             0,     0,     0.750, 0.250,</a:t>
            </a:r>
          </a:p>
          <a:p>
            <a:r>
              <a:rPr lang="en-US" sz="1100" dirty="0">
                <a:latin typeface="Lucida Console" panose="020B0609040504020204" pitchFamily="49" charset="0"/>
              </a:rPr>
              <a:t>                             0,     0,     0,     1     ), </a:t>
            </a:r>
          </a:p>
          <a:p>
            <a:r>
              <a:rPr lang="en-US" sz="1100" dirty="0">
                <a:latin typeface="Lucida Console" panose="020B0609040504020204" pitchFamily="49" charset="0"/>
              </a:rPr>
              <a:t>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p:txBody>
      </p:sp>
      <p:sp>
        <p:nvSpPr>
          <p:cNvPr id="7" name="Rectangle 6">
            <a:extLst>
              <a:ext uri="{FF2B5EF4-FFF2-40B4-BE49-F238E27FC236}">
                <a16:creationId xmlns:a16="http://schemas.microsoft.com/office/drawing/2014/main" id="{CD314512-4E65-EE45-B10D-F70CFE384B7C}"/>
              </a:ext>
            </a:extLst>
          </p:cNvPr>
          <p:cNvSpPr/>
          <p:nvPr/>
        </p:nvSpPr>
        <p:spPr>
          <a:xfrm>
            <a:off x="647700" y="2608987"/>
            <a:ext cx="4572000" cy="1107996"/>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transitions_mono</a:t>
            </a:r>
            <a:endParaRPr lang="en-US" sz="1100" dirty="0">
              <a:latin typeface="Lucida Console" panose="020B0609040504020204" pitchFamily="49" charset="0"/>
            </a:endParaRPr>
          </a:p>
          <a:p>
            <a:r>
              <a:rPr lang="en-US" sz="1100" dirty="0">
                <a:latin typeface="Lucida Console" panose="020B0609040504020204" pitchFamily="49" charset="0"/>
              </a:rPr>
              <a:t>      [,1]  [,2]  [,3]  [,4]</a:t>
            </a:r>
          </a:p>
          <a:p>
            <a:r>
              <a:rPr lang="en-US" sz="1100" dirty="0">
                <a:latin typeface="Lucida Console" panose="020B0609040504020204" pitchFamily="49" charset="0"/>
              </a:rPr>
              <a:t>[1,] 0.721 0.202 0.067 0.010</a:t>
            </a:r>
          </a:p>
          <a:p>
            <a:r>
              <a:rPr lang="en-US" sz="1100" dirty="0">
                <a:latin typeface="Lucida Console" panose="020B0609040504020204" pitchFamily="49" charset="0"/>
              </a:rPr>
              <a:t>[2,] 0.000 0.581 0.407 0.012</a:t>
            </a:r>
          </a:p>
          <a:p>
            <a:r>
              <a:rPr lang="en-US" sz="1100" dirty="0">
                <a:latin typeface="Lucida Console" panose="020B0609040504020204" pitchFamily="49" charset="0"/>
              </a:rPr>
              <a:t>[3,] 0.000 0.000 0.750 0.250</a:t>
            </a:r>
          </a:p>
          <a:p>
            <a:r>
              <a:rPr lang="en-US" sz="1100" dirty="0">
                <a:latin typeface="Lucida Console" panose="020B0609040504020204" pitchFamily="49" charset="0"/>
              </a:rPr>
              <a:t>[4,] 0.000 0.000 0.000 1.000</a:t>
            </a:r>
          </a:p>
        </p:txBody>
      </p:sp>
    </p:spTree>
    <p:extLst>
      <p:ext uri="{BB962C8B-B14F-4D97-AF65-F5344CB8AC3E}">
        <p14:creationId xmlns:p14="http://schemas.microsoft.com/office/powerpoint/2010/main" val="3021264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combination therapy</a:t>
            </a:r>
          </a:p>
        </p:txBody>
      </p:sp>
      <p:sp>
        <p:nvSpPr>
          <p:cNvPr id="5" name="Rectangle 4">
            <a:extLst>
              <a:ext uri="{FF2B5EF4-FFF2-40B4-BE49-F238E27FC236}">
                <a16:creationId xmlns:a16="http://schemas.microsoft.com/office/drawing/2014/main" id="{8BB84425-E027-BB45-9732-176EA7CDED9A}"/>
              </a:ext>
            </a:extLst>
          </p:cNvPr>
          <p:cNvSpPr/>
          <p:nvPr/>
        </p:nvSpPr>
        <p:spPr>
          <a:xfrm>
            <a:off x="612977" y="1243390"/>
            <a:ext cx="7952289" cy="127727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RR&lt;-0.509</a:t>
            </a:r>
          </a:p>
          <a:p>
            <a:endParaRPr lang="en-US" sz="1100" dirty="0">
              <a:latin typeface="Lucida Console" panose="020B0609040504020204" pitchFamily="49" charset="0"/>
            </a:endParaRPr>
          </a:p>
          <a:p>
            <a:r>
              <a:rPr lang="en-US" sz="1100" dirty="0" err="1">
                <a:latin typeface="Lucida Console" panose="020B0609040504020204" pitchFamily="49" charset="0"/>
              </a:rPr>
              <a:t>transitions_combi</a:t>
            </a:r>
            <a:r>
              <a:rPr lang="en-US" sz="1100" dirty="0">
                <a:latin typeface="Lucida Console" panose="020B0609040504020204" pitchFamily="49" charset="0"/>
              </a:rPr>
              <a:t> &lt;- matrix(c((1-0.202*RR-0.067*RR-0.010*RR), 0.202*RR, 0.067*RR, 0.010*RR,</a:t>
            </a:r>
          </a:p>
          <a:p>
            <a:r>
              <a:rPr lang="en-US" sz="1100" dirty="0">
                <a:latin typeface="Lucida Console" panose="020B0609040504020204" pitchFamily="49" charset="0"/>
              </a:rPr>
              <a:t>                                      0, (1-0.407*RR-0.012*RR), 0.407*RR, 0.012*RR,</a:t>
            </a:r>
          </a:p>
          <a:p>
            <a:r>
              <a:rPr lang="en-US" sz="1100" dirty="0">
                <a:latin typeface="Lucida Console" panose="020B0609040504020204" pitchFamily="49" charset="0"/>
              </a:rPr>
              <a:t>                                      0, 0, (1-0.250*RR), 0.250*RR,</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p:txBody>
      </p:sp>
      <p:sp>
        <p:nvSpPr>
          <p:cNvPr id="3" name="Rectangle 2">
            <a:extLst>
              <a:ext uri="{FF2B5EF4-FFF2-40B4-BE49-F238E27FC236}">
                <a16:creationId xmlns:a16="http://schemas.microsoft.com/office/drawing/2014/main" id="{32F297BE-8A0D-CB44-9CA0-D12F9B2F9614}"/>
              </a:ext>
            </a:extLst>
          </p:cNvPr>
          <p:cNvSpPr/>
          <p:nvPr/>
        </p:nvSpPr>
        <p:spPr>
          <a:xfrm>
            <a:off x="612977" y="3037250"/>
            <a:ext cx="4572000" cy="1107996"/>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transitions_combi</a:t>
            </a:r>
            <a:endParaRPr lang="en-US" sz="1100" dirty="0">
              <a:latin typeface="Lucida Console" panose="020B0609040504020204" pitchFamily="49" charset="0"/>
            </a:endParaRPr>
          </a:p>
          <a:p>
            <a:r>
              <a:rPr lang="en-US" sz="1100" dirty="0">
                <a:latin typeface="Lucida Console" panose="020B0609040504020204" pitchFamily="49" charset="0"/>
              </a:rPr>
              <a:t>         [,1]     [,2]     [,3]     [,4]</a:t>
            </a:r>
          </a:p>
          <a:p>
            <a:r>
              <a:rPr lang="en-US" sz="1100" dirty="0">
                <a:latin typeface="Lucida Console" panose="020B0609040504020204" pitchFamily="49" charset="0"/>
              </a:rPr>
              <a:t>[1,] 0.857989 0.102818 0.034103 0.005090</a:t>
            </a:r>
          </a:p>
          <a:p>
            <a:r>
              <a:rPr lang="en-US" sz="1100" dirty="0">
                <a:latin typeface="Lucida Console" panose="020B0609040504020204" pitchFamily="49" charset="0"/>
              </a:rPr>
              <a:t>[2,] 0.000000 0.786729 0.207163 0.006108</a:t>
            </a:r>
          </a:p>
          <a:p>
            <a:r>
              <a:rPr lang="en-US" sz="1100" dirty="0">
                <a:latin typeface="Lucida Console" panose="020B0609040504020204" pitchFamily="49" charset="0"/>
              </a:rPr>
              <a:t>[3,] 0.000000 0.000000 0.872750 0.127250</a:t>
            </a:r>
          </a:p>
          <a:p>
            <a:r>
              <a:rPr lang="en-US" sz="1100" dirty="0">
                <a:latin typeface="Lucida Console" panose="020B0609040504020204" pitchFamily="49" charset="0"/>
              </a:rPr>
              <a:t>[4,] 0.000000 0.000000 0.000000 1.000000</a:t>
            </a:r>
          </a:p>
        </p:txBody>
      </p:sp>
    </p:spTree>
    <p:extLst>
      <p:ext uri="{BB962C8B-B14F-4D97-AF65-F5344CB8AC3E}">
        <p14:creationId xmlns:p14="http://schemas.microsoft.com/office/powerpoint/2010/main" val="2883629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Other model parameters</a:t>
            </a:r>
          </a:p>
        </p:txBody>
      </p:sp>
      <p:sp>
        <p:nvSpPr>
          <p:cNvPr id="4" name="Rectangle 3">
            <a:extLst>
              <a:ext uri="{FF2B5EF4-FFF2-40B4-BE49-F238E27FC236}">
                <a16:creationId xmlns:a16="http://schemas.microsoft.com/office/drawing/2014/main" id="{29ED5BD7-94ED-C847-9F6F-01F936BBB354}"/>
              </a:ext>
            </a:extLst>
          </p:cNvPr>
          <p:cNvSpPr/>
          <p:nvPr/>
        </p:nvSpPr>
        <p:spPr>
          <a:xfrm>
            <a:off x="457200" y="1143000"/>
            <a:ext cx="7952289" cy="161582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LY &lt;- matrix(c(1, 1, 1, 0),</a:t>
            </a:r>
            <a:r>
              <a:rPr lang="en-US" sz="1100" dirty="0" err="1">
                <a:latin typeface="Lucida Console" panose="020B0609040504020204" pitchFamily="49" charset="0"/>
              </a:rPr>
              <a:t>nrow</a:t>
            </a:r>
            <a:r>
              <a:rPr lang="en-US" sz="1100" dirty="0">
                <a:latin typeface="Lucida Console" panose="020B0609040504020204" pitchFamily="49" charset="0"/>
              </a:rPr>
              <a:t>=1)</a:t>
            </a:r>
          </a:p>
          <a:p>
            <a:endParaRPr lang="en-US" sz="1100" dirty="0">
              <a:latin typeface="Lucida Console" panose="020B0609040504020204" pitchFamily="49" charset="0"/>
            </a:endParaRPr>
          </a:p>
          <a:p>
            <a:r>
              <a:rPr lang="en-US" sz="1100" dirty="0" err="1">
                <a:latin typeface="Lucida Console" panose="020B0609040504020204" pitchFamily="49" charset="0"/>
              </a:rPr>
              <a:t>drug_cost_mono</a:t>
            </a:r>
            <a:r>
              <a:rPr lang="en-US" sz="1100" dirty="0">
                <a:latin typeface="Lucida Console" panose="020B0609040504020204" pitchFamily="49" charset="0"/>
              </a:rPr>
              <a:t> &lt;- matrix(c(2278, 2278, 2278, 0),</a:t>
            </a:r>
            <a:r>
              <a:rPr lang="en-US" sz="1100" dirty="0" err="1">
                <a:latin typeface="Lucida Console" panose="020B0609040504020204" pitchFamily="49" charset="0"/>
              </a:rPr>
              <a:t>nrow</a:t>
            </a:r>
            <a:r>
              <a:rPr lang="en-US" sz="1100" dirty="0">
                <a:latin typeface="Lucida Console" panose="020B0609040504020204" pitchFamily="49" charset="0"/>
              </a:rPr>
              <a:t>=1)</a:t>
            </a:r>
          </a:p>
          <a:p>
            <a:r>
              <a:rPr lang="en-US" sz="1100" dirty="0" err="1">
                <a:latin typeface="Lucida Console" panose="020B0609040504020204" pitchFamily="49" charset="0"/>
              </a:rPr>
              <a:t>drug_cost_combi</a:t>
            </a:r>
            <a:r>
              <a:rPr lang="en-US" sz="1100" dirty="0">
                <a:latin typeface="Lucida Console" panose="020B0609040504020204" pitchFamily="49" charset="0"/>
              </a:rPr>
              <a:t> &lt;- matrix(c(2278+2087, 2278+2087, 2278+2087, 0),</a:t>
            </a:r>
            <a:r>
              <a:rPr lang="en-US" sz="1100" dirty="0" err="1">
                <a:latin typeface="Lucida Console" panose="020B0609040504020204" pitchFamily="49" charset="0"/>
              </a:rPr>
              <a:t>nrow</a:t>
            </a:r>
            <a:r>
              <a:rPr lang="en-US" sz="1100" dirty="0">
                <a:latin typeface="Lucida Console" panose="020B0609040504020204" pitchFamily="49" charset="0"/>
              </a:rPr>
              <a:t>=1)</a:t>
            </a:r>
          </a:p>
          <a:p>
            <a:r>
              <a:rPr lang="en-US" sz="1100" dirty="0" err="1">
                <a:latin typeface="Lucida Console" panose="020B0609040504020204" pitchFamily="49" charset="0"/>
              </a:rPr>
              <a:t>other_cost</a:t>
            </a:r>
            <a:r>
              <a:rPr lang="en-US" sz="1100" dirty="0">
                <a:latin typeface="Lucida Console" panose="020B0609040504020204" pitchFamily="49" charset="0"/>
              </a:rPr>
              <a:t> &lt;- matrix(c(2756, 3052, 9007, 0),</a:t>
            </a:r>
            <a:r>
              <a:rPr lang="en-US" sz="1100" dirty="0" err="1">
                <a:latin typeface="Lucida Console" panose="020B0609040504020204" pitchFamily="49" charset="0"/>
              </a:rPr>
              <a:t>nrow</a:t>
            </a:r>
            <a:r>
              <a:rPr lang="en-US" sz="1100" dirty="0">
                <a:latin typeface="Lucida Console" panose="020B0609040504020204" pitchFamily="49" charset="0"/>
              </a:rPr>
              <a:t>=1)</a:t>
            </a:r>
          </a:p>
          <a:p>
            <a:endParaRPr lang="en-US" sz="1100" dirty="0">
              <a:latin typeface="Lucida Console" panose="020B0609040504020204" pitchFamily="49" charset="0"/>
            </a:endParaRPr>
          </a:p>
          <a:p>
            <a:r>
              <a:rPr lang="en-US" sz="1100" dirty="0" err="1">
                <a:latin typeface="Lucida Console" panose="020B0609040504020204" pitchFamily="49" charset="0"/>
              </a:rPr>
              <a:t>discount_LY</a:t>
            </a:r>
            <a:r>
              <a:rPr lang="en-US" sz="1100" dirty="0">
                <a:latin typeface="Lucida Console" panose="020B0609040504020204" pitchFamily="49" charset="0"/>
              </a:rPr>
              <a:t> &lt;- 0.00</a:t>
            </a:r>
          </a:p>
          <a:p>
            <a:r>
              <a:rPr lang="en-US" sz="1100" dirty="0" err="1">
                <a:latin typeface="Lucida Console" panose="020B0609040504020204" pitchFamily="49" charset="0"/>
              </a:rPr>
              <a:t>discount_cost</a:t>
            </a:r>
            <a:r>
              <a:rPr lang="en-US" sz="1100" dirty="0">
                <a:latin typeface="Lucida Console" panose="020B0609040504020204" pitchFamily="49" charset="0"/>
              </a:rPr>
              <a:t> &lt;- 0.06</a:t>
            </a:r>
          </a:p>
          <a:p>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98B06956-0EE7-C842-AFDA-8599A9980882}"/>
              </a:ext>
            </a:extLst>
          </p:cNvPr>
          <p:cNvSpPr/>
          <p:nvPr/>
        </p:nvSpPr>
        <p:spPr>
          <a:xfrm>
            <a:off x="457200" y="2809178"/>
            <a:ext cx="4572000" cy="600164"/>
          </a:xfrm>
          <a:prstGeom prst="rect">
            <a:avLst/>
          </a:prstGeom>
        </p:spPr>
        <p:txBody>
          <a:bodyPr>
            <a:spAutoFit/>
          </a:bodyPr>
          <a:lstStyle/>
          <a:p>
            <a:r>
              <a:rPr lang="en-US" sz="1100" dirty="0">
                <a:latin typeface="Lucida Console" panose="020B0609040504020204" pitchFamily="49" charset="0"/>
              </a:rPr>
              <a:t>&gt; LY</a:t>
            </a:r>
          </a:p>
          <a:p>
            <a:r>
              <a:rPr lang="en-US" sz="1100" dirty="0">
                <a:latin typeface="Lucida Console" panose="020B0609040504020204" pitchFamily="49" charset="0"/>
              </a:rPr>
              <a:t>     [,1] [,2] [,3] [,4]</a:t>
            </a:r>
          </a:p>
          <a:p>
            <a:r>
              <a:rPr lang="en-US" sz="1100" dirty="0">
                <a:latin typeface="Lucida Console" panose="020B0609040504020204" pitchFamily="49" charset="0"/>
              </a:rPr>
              <a:t>[1,]    1    1    1    0</a:t>
            </a:r>
          </a:p>
        </p:txBody>
      </p:sp>
      <p:sp>
        <p:nvSpPr>
          <p:cNvPr id="6" name="Rectangle 5">
            <a:extLst>
              <a:ext uri="{FF2B5EF4-FFF2-40B4-BE49-F238E27FC236}">
                <a16:creationId xmlns:a16="http://schemas.microsoft.com/office/drawing/2014/main" id="{5416D14B-7994-654F-A71A-1C2567F26AFB}"/>
              </a:ext>
            </a:extLst>
          </p:cNvPr>
          <p:cNvSpPr/>
          <p:nvPr/>
        </p:nvSpPr>
        <p:spPr>
          <a:xfrm>
            <a:off x="3640238" y="2809178"/>
            <a:ext cx="2471195" cy="1954381"/>
          </a:xfrm>
          <a:prstGeom prst="rect">
            <a:avLst/>
          </a:prstGeom>
        </p:spPr>
        <p:txBody>
          <a:bodyPr wrap="square">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drug_cost_mono</a:t>
            </a:r>
            <a:endParaRPr lang="en-US" sz="1100" dirty="0">
              <a:latin typeface="Lucida Console" panose="020B0609040504020204" pitchFamily="49" charset="0"/>
            </a:endParaRPr>
          </a:p>
          <a:p>
            <a:r>
              <a:rPr lang="en-US" sz="1100" dirty="0">
                <a:latin typeface="Lucida Console" panose="020B0609040504020204" pitchFamily="49" charset="0"/>
              </a:rPr>
              <a:t>     [,1] [,2] [,3] [,4]</a:t>
            </a:r>
          </a:p>
          <a:p>
            <a:r>
              <a:rPr lang="en-US" sz="1100" dirty="0">
                <a:latin typeface="Lucida Console" panose="020B0609040504020204" pitchFamily="49" charset="0"/>
              </a:rPr>
              <a:t>[1,] 2278 2278 2278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drug_cost_combi</a:t>
            </a:r>
            <a:endParaRPr lang="en-US" sz="1100" dirty="0">
              <a:latin typeface="Lucida Console" panose="020B0609040504020204" pitchFamily="49" charset="0"/>
            </a:endParaRPr>
          </a:p>
          <a:p>
            <a:r>
              <a:rPr lang="en-US" sz="1100" dirty="0">
                <a:latin typeface="Lucida Console" panose="020B0609040504020204" pitchFamily="49" charset="0"/>
              </a:rPr>
              <a:t>     [,1] [,2] [,3] [,4]</a:t>
            </a:r>
          </a:p>
          <a:p>
            <a:r>
              <a:rPr lang="en-US" sz="1100" dirty="0">
                <a:latin typeface="Lucida Console" panose="020B0609040504020204" pitchFamily="49" charset="0"/>
              </a:rPr>
              <a:t>[1,] 4365 4365 4365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other_cost</a:t>
            </a:r>
            <a:endParaRPr lang="en-US" sz="1100" dirty="0">
              <a:latin typeface="Lucida Console" panose="020B0609040504020204" pitchFamily="49" charset="0"/>
            </a:endParaRPr>
          </a:p>
          <a:p>
            <a:r>
              <a:rPr lang="en-US" sz="1100" dirty="0">
                <a:latin typeface="Lucida Console" panose="020B0609040504020204" pitchFamily="49" charset="0"/>
              </a:rPr>
              <a:t>     [,1] [,2] [,3] [,4]</a:t>
            </a:r>
          </a:p>
          <a:p>
            <a:r>
              <a:rPr lang="en-US" sz="1100" dirty="0">
                <a:latin typeface="Lucida Console" panose="020B0609040504020204" pitchFamily="49" charset="0"/>
              </a:rPr>
              <a:t>[1,] 2756 3052 9007    0</a:t>
            </a:r>
          </a:p>
        </p:txBody>
      </p:sp>
      <p:sp>
        <p:nvSpPr>
          <p:cNvPr id="7" name="Rectangle 6">
            <a:extLst>
              <a:ext uri="{FF2B5EF4-FFF2-40B4-BE49-F238E27FC236}">
                <a16:creationId xmlns:a16="http://schemas.microsoft.com/office/drawing/2014/main" id="{BFCF4797-96A3-9948-805D-98D14DE5EEBC}"/>
              </a:ext>
            </a:extLst>
          </p:cNvPr>
          <p:cNvSpPr/>
          <p:nvPr/>
        </p:nvSpPr>
        <p:spPr>
          <a:xfrm>
            <a:off x="6470589" y="2782559"/>
            <a:ext cx="1938900" cy="938719"/>
          </a:xfrm>
          <a:prstGeom prst="rect">
            <a:avLst/>
          </a:prstGeom>
        </p:spPr>
        <p:txBody>
          <a:bodyPr wrap="square">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discount_LY</a:t>
            </a:r>
            <a:endParaRPr lang="en-US" sz="1100" dirty="0">
              <a:latin typeface="Lucida Console" panose="020B0609040504020204" pitchFamily="49" charset="0"/>
            </a:endParaRPr>
          </a:p>
          <a:p>
            <a:r>
              <a:rPr lang="en-US" sz="1100" dirty="0">
                <a:latin typeface="Lucida Console" panose="020B0609040504020204" pitchFamily="49" charset="0"/>
              </a:rPr>
              <a:t>[1]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discount_cost</a:t>
            </a:r>
            <a:endParaRPr lang="en-US" sz="1100" dirty="0">
              <a:latin typeface="Lucida Console" panose="020B0609040504020204" pitchFamily="49" charset="0"/>
            </a:endParaRPr>
          </a:p>
          <a:p>
            <a:r>
              <a:rPr lang="en-US" sz="1100" dirty="0">
                <a:latin typeface="Lucida Console" panose="020B0609040504020204" pitchFamily="49" charset="0"/>
              </a:rPr>
              <a:t>[1] 0.06</a:t>
            </a:r>
          </a:p>
        </p:txBody>
      </p:sp>
    </p:spTree>
    <p:extLst>
      <p:ext uri="{BB962C8B-B14F-4D97-AF65-F5344CB8AC3E}">
        <p14:creationId xmlns:p14="http://schemas.microsoft.com/office/powerpoint/2010/main" val="8505213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Basic calculations – health state occupancy with monotherapy</a:t>
            </a:r>
          </a:p>
        </p:txBody>
      </p:sp>
      <p:sp>
        <p:nvSpPr>
          <p:cNvPr id="4" name="Rectangle 3">
            <a:extLst>
              <a:ext uri="{FF2B5EF4-FFF2-40B4-BE49-F238E27FC236}">
                <a16:creationId xmlns:a16="http://schemas.microsoft.com/office/drawing/2014/main" id="{2665B174-5FB0-6445-904E-F3A1426E5C89}"/>
              </a:ext>
            </a:extLst>
          </p:cNvPr>
          <p:cNvSpPr/>
          <p:nvPr/>
        </p:nvSpPr>
        <p:spPr>
          <a:xfrm>
            <a:off x="457200" y="1010887"/>
            <a:ext cx="3605515"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initial&lt;-matrix(c(1,0,0,0),</a:t>
            </a:r>
            <a:r>
              <a:rPr lang="en-US" sz="1100" dirty="0" err="1">
                <a:latin typeface="Lucida Console" panose="020B0609040504020204" pitchFamily="49" charset="0"/>
              </a:rPr>
              <a:t>nrow</a:t>
            </a:r>
            <a:r>
              <a:rPr lang="en-US" sz="1100" dirty="0">
                <a:latin typeface="Lucida Console" panose="020B0609040504020204" pitchFamily="49" charset="0"/>
              </a:rPr>
              <a:t>=1)</a:t>
            </a:r>
          </a:p>
        </p:txBody>
      </p:sp>
      <p:sp>
        <p:nvSpPr>
          <p:cNvPr id="5" name="Rectangle 4">
            <a:extLst>
              <a:ext uri="{FF2B5EF4-FFF2-40B4-BE49-F238E27FC236}">
                <a16:creationId xmlns:a16="http://schemas.microsoft.com/office/drawing/2014/main" id="{08F2FF51-65EF-4049-86F8-351B92111868}"/>
              </a:ext>
            </a:extLst>
          </p:cNvPr>
          <p:cNvSpPr/>
          <p:nvPr/>
        </p:nvSpPr>
        <p:spPr>
          <a:xfrm>
            <a:off x="457200" y="1397625"/>
            <a:ext cx="2552218" cy="430887"/>
          </a:xfrm>
          <a:prstGeom prst="rect">
            <a:avLst/>
          </a:prstGeom>
        </p:spPr>
        <p:txBody>
          <a:bodyPr wrap="square">
            <a:spAutoFit/>
          </a:bodyPr>
          <a:lstStyle/>
          <a:p>
            <a:r>
              <a:rPr lang="en-US" sz="1100" dirty="0">
                <a:latin typeface="Lucida Console" panose="020B0609040504020204" pitchFamily="49" charset="0"/>
              </a:rPr>
              <a:t>     [,1] [,2] [,3] [,4]</a:t>
            </a:r>
          </a:p>
          <a:p>
            <a:r>
              <a:rPr lang="en-US" sz="1100" dirty="0">
                <a:latin typeface="Lucida Console" panose="020B0609040504020204" pitchFamily="49" charset="0"/>
              </a:rPr>
              <a:t>[1,]    1    0    0    0</a:t>
            </a:r>
          </a:p>
        </p:txBody>
      </p:sp>
      <p:sp>
        <p:nvSpPr>
          <p:cNvPr id="6" name="Rectangle 5">
            <a:extLst>
              <a:ext uri="{FF2B5EF4-FFF2-40B4-BE49-F238E27FC236}">
                <a16:creationId xmlns:a16="http://schemas.microsoft.com/office/drawing/2014/main" id="{1E51687C-258A-8A48-AA79-65D4266EE9CB}"/>
              </a:ext>
            </a:extLst>
          </p:cNvPr>
          <p:cNvSpPr/>
          <p:nvPr/>
        </p:nvSpPr>
        <p:spPr>
          <a:xfrm>
            <a:off x="3395723" y="2327240"/>
            <a:ext cx="4572000" cy="430887"/>
          </a:xfrm>
          <a:prstGeom prst="rect">
            <a:avLst/>
          </a:prstGeom>
        </p:spPr>
        <p:txBody>
          <a:bodyPr>
            <a:spAutoFit/>
          </a:bodyPr>
          <a:lstStyle/>
          <a:p>
            <a:r>
              <a:rPr lang="en-US" sz="1100" dirty="0">
                <a:latin typeface="Lucida Console" panose="020B0609040504020204" pitchFamily="49" charset="0"/>
              </a:rPr>
              <a:t>      [,1]  [,2]  [,3] [,4]</a:t>
            </a:r>
          </a:p>
          <a:p>
            <a:r>
              <a:rPr lang="en-US" sz="1100" dirty="0">
                <a:latin typeface="Lucida Console" panose="020B0609040504020204" pitchFamily="49" charset="0"/>
              </a:rPr>
              <a:t>[1,] 0.721 0.202 0.067 0.01</a:t>
            </a:r>
          </a:p>
        </p:txBody>
      </p:sp>
      <p:sp>
        <p:nvSpPr>
          <p:cNvPr id="7" name="Rectangle 6">
            <a:extLst>
              <a:ext uri="{FF2B5EF4-FFF2-40B4-BE49-F238E27FC236}">
                <a16:creationId xmlns:a16="http://schemas.microsoft.com/office/drawing/2014/main" id="{8D79D5F9-D24D-B44C-B095-ED47CCF3746F}"/>
              </a:ext>
            </a:extLst>
          </p:cNvPr>
          <p:cNvSpPr/>
          <p:nvPr/>
        </p:nvSpPr>
        <p:spPr>
          <a:xfrm>
            <a:off x="3395723" y="1994129"/>
            <a:ext cx="3608408"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initial %*% </a:t>
            </a:r>
            <a:r>
              <a:rPr lang="en-US" sz="1100" dirty="0" err="1">
                <a:latin typeface="Lucida Console" panose="020B0609040504020204" pitchFamily="49" charset="0"/>
              </a:rPr>
              <a:t>transitions_mono</a:t>
            </a:r>
            <a:endParaRPr lang="en-US" sz="1100" dirty="0">
              <a:latin typeface="Lucida Console" panose="020B0609040504020204" pitchFamily="49" charset="0"/>
            </a:endParaRPr>
          </a:p>
        </p:txBody>
      </p:sp>
      <p:sp>
        <p:nvSpPr>
          <p:cNvPr id="8" name="Rectangle 7">
            <a:extLst>
              <a:ext uri="{FF2B5EF4-FFF2-40B4-BE49-F238E27FC236}">
                <a16:creationId xmlns:a16="http://schemas.microsoft.com/office/drawing/2014/main" id="{0C9010B7-AFEC-D447-ACE9-E67C7A1E853B}"/>
              </a:ext>
            </a:extLst>
          </p:cNvPr>
          <p:cNvSpPr/>
          <p:nvPr/>
        </p:nvSpPr>
        <p:spPr>
          <a:xfrm>
            <a:off x="5199927" y="4009073"/>
            <a:ext cx="3608408"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5)</a:t>
            </a:r>
          </a:p>
        </p:txBody>
      </p:sp>
      <p:sp>
        <p:nvSpPr>
          <p:cNvPr id="9" name="Rectangle 8">
            <a:extLst>
              <a:ext uri="{FF2B5EF4-FFF2-40B4-BE49-F238E27FC236}">
                <a16:creationId xmlns:a16="http://schemas.microsoft.com/office/drawing/2014/main" id="{AC32255C-45BD-0A47-B0AA-1EA33D237A67}"/>
              </a:ext>
            </a:extLst>
          </p:cNvPr>
          <p:cNvSpPr/>
          <p:nvPr/>
        </p:nvSpPr>
        <p:spPr>
          <a:xfrm>
            <a:off x="5199927" y="4386600"/>
            <a:ext cx="4572000" cy="430887"/>
          </a:xfrm>
          <a:prstGeom prst="rect">
            <a:avLst/>
          </a:prstGeom>
        </p:spPr>
        <p:txBody>
          <a:bodyPr>
            <a:spAutoFit/>
          </a:bodyPr>
          <a:lstStyle/>
          <a:p>
            <a:r>
              <a:rPr lang="en-US" sz="1100" dirty="0">
                <a:latin typeface="Lucida Console" panose="020B0609040504020204" pitchFamily="49" charset="0"/>
              </a:rPr>
              <a:t>          [,1]     [,2]      [,3]      [,4]</a:t>
            </a:r>
          </a:p>
          <a:p>
            <a:r>
              <a:rPr lang="en-US" sz="1100" dirty="0">
                <a:latin typeface="Lucida Console" panose="020B0609040504020204" pitchFamily="49" charset="0"/>
              </a:rPr>
              <a:t>[1,] 0.1948392 0.185603 0.3634815 0.2560763</a:t>
            </a:r>
          </a:p>
        </p:txBody>
      </p:sp>
      <p:sp>
        <p:nvSpPr>
          <p:cNvPr id="3" name="Rectangle 2">
            <a:extLst>
              <a:ext uri="{FF2B5EF4-FFF2-40B4-BE49-F238E27FC236}">
                <a16:creationId xmlns:a16="http://schemas.microsoft.com/office/drawing/2014/main" id="{D37EE3F3-B140-4242-AEF0-F347A42D3D7C}"/>
              </a:ext>
            </a:extLst>
          </p:cNvPr>
          <p:cNvSpPr/>
          <p:nvPr/>
        </p:nvSpPr>
        <p:spPr>
          <a:xfrm>
            <a:off x="142240" y="3027640"/>
            <a:ext cx="8808719" cy="246221"/>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initial %*% </a:t>
            </a:r>
            <a:r>
              <a:rPr lang="en-US" sz="1000" dirty="0" err="1">
                <a:latin typeface="Lucida Console" panose="020B0609040504020204" pitchFamily="49" charset="0"/>
              </a:rPr>
              <a:t>transitions_mono</a:t>
            </a:r>
            <a:r>
              <a:rPr lang="en-US" sz="1000" dirty="0">
                <a:latin typeface="Lucida Console" panose="020B0609040504020204" pitchFamily="49" charset="0"/>
              </a:rPr>
              <a:t> %*% </a:t>
            </a:r>
            <a:r>
              <a:rPr lang="en-US" sz="1000" dirty="0" err="1">
                <a:latin typeface="Lucida Console" panose="020B0609040504020204" pitchFamily="49" charset="0"/>
              </a:rPr>
              <a:t>transitions_mono</a:t>
            </a:r>
            <a:r>
              <a:rPr lang="en-US" sz="1000" dirty="0">
                <a:latin typeface="Lucida Console" panose="020B0609040504020204" pitchFamily="49" charset="0"/>
              </a:rPr>
              <a:t> %*% </a:t>
            </a:r>
            <a:r>
              <a:rPr lang="en-US" sz="1000" dirty="0" err="1">
                <a:latin typeface="Lucida Console" panose="020B0609040504020204" pitchFamily="49" charset="0"/>
              </a:rPr>
              <a:t>transitions_mono</a:t>
            </a:r>
            <a:r>
              <a:rPr lang="en-US" sz="1000" dirty="0">
                <a:latin typeface="Lucida Console" panose="020B0609040504020204" pitchFamily="49" charset="0"/>
              </a:rPr>
              <a:t> %*% </a:t>
            </a:r>
            <a:r>
              <a:rPr lang="en-US" sz="1000" dirty="0" err="1">
                <a:latin typeface="Lucida Console" panose="020B0609040504020204" pitchFamily="49" charset="0"/>
              </a:rPr>
              <a:t>transitions_mono</a:t>
            </a:r>
            <a:r>
              <a:rPr lang="en-US" sz="1000" dirty="0">
                <a:latin typeface="Lucida Console" panose="020B0609040504020204" pitchFamily="49" charset="0"/>
              </a:rPr>
              <a:t> %*% </a:t>
            </a:r>
            <a:r>
              <a:rPr lang="en-US" sz="1000" dirty="0" err="1">
                <a:latin typeface="Lucida Console" panose="020B0609040504020204" pitchFamily="49" charset="0"/>
              </a:rPr>
              <a:t>transitions_mono</a:t>
            </a:r>
            <a:endParaRPr lang="en-US" sz="10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213360" y="3368211"/>
            <a:ext cx="4572000" cy="430887"/>
          </a:xfrm>
          <a:prstGeom prst="rect">
            <a:avLst/>
          </a:prstGeom>
        </p:spPr>
        <p:txBody>
          <a:bodyPr>
            <a:spAutoFit/>
          </a:bodyPr>
          <a:lstStyle/>
          <a:p>
            <a:r>
              <a:rPr lang="en-US" sz="1100" dirty="0"/>
              <a:t> 	          </a:t>
            </a:r>
            <a:r>
              <a:rPr lang="en-US" sz="1100" dirty="0">
                <a:latin typeface="Lucida Console" panose="020B0609040504020204" pitchFamily="49" charset="0"/>
              </a:rPr>
              <a:t>[,1]     [,2]      [,3]      [,4]</a:t>
            </a:r>
          </a:p>
          <a:p>
            <a:r>
              <a:rPr lang="en-US" sz="1100" dirty="0">
                <a:latin typeface="Lucida Console" panose="020B0609040504020204" pitchFamily="49" charset="0"/>
              </a:rPr>
              <a:t>[1,] 0.1948392 0.185603 0.3634815 0.2560763</a:t>
            </a:r>
          </a:p>
        </p:txBody>
      </p: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p:bldP spid="3" grpId="0" animBg="1"/>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Basic calculations – expected LY and costs with monotherapy </a:t>
            </a:r>
          </a:p>
        </p:txBody>
      </p:sp>
      <p:sp>
        <p:nvSpPr>
          <p:cNvPr id="4" name="Rectangle 3">
            <a:extLst>
              <a:ext uri="{FF2B5EF4-FFF2-40B4-BE49-F238E27FC236}">
                <a16:creationId xmlns:a16="http://schemas.microsoft.com/office/drawing/2014/main" id="{1600CCB5-45B0-4047-8D2D-5D5DADCD8383}"/>
              </a:ext>
            </a:extLst>
          </p:cNvPr>
          <p:cNvSpPr/>
          <p:nvPr/>
        </p:nvSpPr>
        <p:spPr>
          <a:xfrm>
            <a:off x="457200" y="967762"/>
            <a:ext cx="8478456" cy="1277273"/>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expected_LY_mono</a:t>
            </a:r>
            <a:r>
              <a:rPr lang="en-US" sz="1100" dirty="0">
                <a:latin typeface="Lucida Console" panose="020B0609040504020204" pitchFamily="49" charset="0"/>
              </a:rPr>
              <a:t> &lt;- sum(</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1) * LY * 1/(1+discount_LY)^1,</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2) * LY * 1/(1+discount_LY)^2,</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3) * LY * 1/(1+discount_LY)^3,</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4) * LY * 1/(1+discount_LY)^4,</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5) * LY * 1/(1+discount_LY)^5 </a:t>
            </a:r>
          </a:p>
          <a:p>
            <a:r>
              <a:rPr lang="en-US" sz="1100" dirty="0">
                <a:latin typeface="Lucida Console" panose="020B0609040504020204" pitchFamily="49" charset="0"/>
              </a:rPr>
              <a:t>            )</a:t>
            </a:r>
          </a:p>
        </p:txBody>
      </p:sp>
      <p:sp>
        <p:nvSpPr>
          <p:cNvPr id="5" name="Rectangle 4">
            <a:extLst>
              <a:ext uri="{FF2B5EF4-FFF2-40B4-BE49-F238E27FC236}">
                <a16:creationId xmlns:a16="http://schemas.microsoft.com/office/drawing/2014/main" id="{7D69CA5B-3829-7E48-B40F-CADB7B5A8D3C}"/>
              </a:ext>
            </a:extLst>
          </p:cNvPr>
          <p:cNvSpPr/>
          <p:nvPr/>
        </p:nvSpPr>
        <p:spPr>
          <a:xfrm>
            <a:off x="457200" y="2329609"/>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expected_LY_mono</a:t>
            </a:r>
            <a:endParaRPr lang="en-US" sz="1100" dirty="0">
              <a:latin typeface="Lucida Console" panose="020B0609040504020204" pitchFamily="49" charset="0"/>
            </a:endParaRPr>
          </a:p>
          <a:p>
            <a:r>
              <a:rPr lang="en-US" sz="1100" dirty="0">
                <a:latin typeface="Lucida Console" panose="020B0609040504020204" pitchFamily="49" charset="0"/>
              </a:rPr>
              <a:t>[1] 4.441473</a:t>
            </a:r>
          </a:p>
        </p:txBody>
      </p:sp>
      <p:sp>
        <p:nvSpPr>
          <p:cNvPr id="6" name="Rectangle 5">
            <a:extLst>
              <a:ext uri="{FF2B5EF4-FFF2-40B4-BE49-F238E27FC236}">
                <a16:creationId xmlns:a16="http://schemas.microsoft.com/office/drawing/2014/main" id="{8A9B0851-6B83-4949-A13A-E3A9CB80FD58}"/>
              </a:ext>
            </a:extLst>
          </p:cNvPr>
          <p:cNvSpPr/>
          <p:nvPr/>
        </p:nvSpPr>
        <p:spPr>
          <a:xfrm>
            <a:off x="457200" y="2845070"/>
            <a:ext cx="8478456" cy="1277273"/>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expected_total_cost_mono</a:t>
            </a:r>
            <a:r>
              <a:rPr lang="en-US" sz="1100" dirty="0">
                <a:latin typeface="Lucida Console" panose="020B0609040504020204" pitchFamily="49" charset="0"/>
              </a:rPr>
              <a:t> &lt;- sum(</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1)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1/(1+discount_cost)^1,</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2)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1/(1+discount_cost)^2,</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3)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1/(1+discount_cost)^3,</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4)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1/(1+discount_cost)^4,</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5)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1/(1+discount_cost)^5  </a:t>
            </a:r>
          </a:p>
          <a:p>
            <a:r>
              <a:rPr lang="en-US" sz="1100" dirty="0">
                <a:latin typeface="Lucida Console" panose="020B0609040504020204" pitchFamily="49" charset="0"/>
              </a:rPr>
              <a:t>     ) </a:t>
            </a:r>
          </a:p>
        </p:txBody>
      </p:sp>
      <p:sp>
        <p:nvSpPr>
          <p:cNvPr id="7" name="Rectangle 6">
            <a:extLst>
              <a:ext uri="{FF2B5EF4-FFF2-40B4-BE49-F238E27FC236}">
                <a16:creationId xmlns:a16="http://schemas.microsoft.com/office/drawing/2014/main" id="{DB9AC939-8186-D549-852C-22B90E93A80F}"/>
              </a:ext>
            </a:extLst>
          </p:cNvPr>
          <p:cNvSpPr/>
          <p:nvPr/>
        </p:nvSpPr>
        <p:spPr>
          <a:xfrm>
            <a:off x="457200" y="4206917"/>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expected_total_cost_mono</a:t>
            </a:r>
            <a:endParaRPr lang="en-US" sz="1100" dirty="0">
              <a:latin typeface="Lucida Console" panose="020B0609040504020204" pitchFamily="49" charset="0"/>
            </a:endParaRPr>
          </a:p>
          <a:p>
            <a:r>
              <a:rPr lang="en-US" sz="1100" dirty="0">
                <a:latin typeface="Lucida Console" panose="020B0609040504020204" pitchFamily="49" charset="0"/>
              </a:rPr>
              <a:t>[1] 25501.45</a:t>
            </a:r>
          </a:p>
        </p:txBody>
      </p:sp>
    </p:spTree>
    <p:extLst>
      <p:ext uri="{BB962C8B-B14F-4D97-AF65-F5344CB8AC3E}">
        <p14:creationId xmlns:p14="http://schemas.microsoft.com/office/powerpoint/2010/main" val="304898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monotherapy</a:t>
            </a:r>
          </a:p>
        </p:txBody>
      </p:sp>
      <p:sp>
        <p:nvSpPr>
          <p:cNvPr id="4" name="Rectangle 3">
            <a:extLst>
              <a:ext uri="{FF2B5EF4-FFF2-40B4-BE49-F238E27FC236}">
                <a16:creationId xmlns:a16="http://schemas.microsoft.com/office/drawing/2014/main" id="{2FF070E3-EB04-7F44-A7BD-3ECAFFF66491}"/>
              </a:ext>
            </a:extLst>
          </p:cNvPr>
          <p:cNvSpPr/>
          <p:nvPr/>
        </p:nvSpPr>
        <p:spPr>
          <a:xfrm>
            <a:off x="310143" y="1337873"/>
            <a:ext cx="8686801" cy="1107996"/>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follow_up</a:t>
            </a:r>
            <a:r>
              <a:rPr lang="en-US" sz="1100" dirty="0">
                <a:latin typeface="Lucida Console" panose="020B0609040504020204" pitchFamily="49" charset="0"/>
              </a:rPr>
              <a:t> &lt;- 20</a:t>
            </a:r>
          </a:p>
          <a:p>
            <a:endParaRPr lang="en-US" sz="1100" dirty="0">
              <a:latin typeface="Lucida Console" panose="020B0609040504020204" pitchFamily="49" charset="0"/>
            </a:endParaRPr>
          </a:p>
          <a:p>
            <a:r>
              <a:rPr lang="en-US" sz="1100" dirty="0" err="1">
                <a:latin typeface="Lucida Console" panose="020B0609040504020204" pitchFamily="49" charset="0"/>
              </a:rPr>
              <a:t>trace_mono</a:t>
            </a:r>
            <a:r>
              <a:rPr lang="en-US" sz="1100" dirty="0">
                <a:latin typeface="Lucida Console" panose="020B0609040504020204" pitchFamily="49" charset="0"/>
              </a:rPr>
              <a:t>&lt;-matrix(rep(NA, 6 * </a:t>
            </a:r>
            <a:r>
              <a:rPr lang="en-US" sz="1100" dirty="0" err="1">
                <a:latin typeface="Lucida Console" panose="020B0609040504020204" pitchFamily="49" charset="0"/>
              </a:rPr>
              <a:t>follow_up</a:t>
            </a:r>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a:t>
            </a:r>
            <a:r>
              <a:rPr lang="en-US" sz="1100" dirty="0" err="1">
                <a:latin typeface="Lucida Console" panose="020B0609040504020204" pitchFamily="49" charset="0"/>
              </a:rPr>
              <a:t>follow_up</a:t>
            </a:r>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trace_mono</a:t>
            </a:r>
            <a:r>
              <a:rPr lang="en-US" sz="1100" dirty="0">
                <a:latin typeface="Lucida Console" panose="020B0609040504020204" pitchFamily="49" charset="0"/>
              </a:rPr>
              <a:t>) &lt;- c("State A", "State B", "State C", "Death", "Disc LY", "Disc cost")</a:t>
            </a:r>
          </a:p>
          <a:p>
            <a:endParaRPr lang="en-US" sz="1100" dirty="0">
              <a:latin typeface="Lucida Console" panose="020B0609040504020204" pitchFamily="49" charset="0"/>
            </a:endParaRPr>
          </a:p>
          <a:p>
            <a:r>
              <a:rPr lang="en-US" sz="1100" dirty="0" err="1">
                <a:latin typeface="Lucida Console" panose="020B0609040504020204" pitchFamily="49" charset="0"/>
              </a:rPr>
              <a:t>trace_mono</a:t>
            </a:r>
            <a:endParaRPr lang="en-US" sz="1100" dirty="0">
              <a:latin typeface="Lucida Console" panose="020B0609040504020204" pitchFamily="49" charset="0"/>
            </a:endParaRPr>
          </a:p>
        </p:txBody>
      </p:sp>
    </p:spTree>
    <p:extLst>
      <p:ext uri="{BB962C8B-B14F-4D97-AF65-F5344CB8AC3E}">
        <p14:creationId xmlns:p14="http://schemas.microsoft.com/office/powerpoint/2010/main" val="22440297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monotherapy</a:t>
            </a:r>
          </a:p>
        </p:txBody>
      </p:sp>
      <p:sp>
        <p:nvSpPr>
          <p:cNvPr id="5" name="Rectangle 4">
            <a:extLst>
              <a:ext uri="{FF2B5EF4-FFF2-40B4-BE49-F238E27FC236}">
                <a16:creationId xmlns:a16="http://schemas.microsoft.com/office/drawing/2014/main" id="{786D05F8-0103-984E-866F-12FF28621F8E}"/>
              </a:ext>
            </a:extLst>
          </p:cNvPr>
          <p:cNvSpPr/>
          <p:nvPr/>
        </p:nvSpPr>
        <p:spPr>
          <a:xfrm>
            <a:off x="680354" y="828173"/>
            <a:ext cx="7170516" cy="3816429"/>
          </a:xfrm>
          <a:prstGeom prst="rect">
            <a:avLst/>
          </a:prstGeom>
        </p:spPr>
        <p:txBody>
          <a:bodyPr wrap="square">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trace_mono</a:t>
            </a:r>
            <a:endParaRPr lang="en-US" sz="1100" dirty="0">
              <a:latin typeface="Lucida Console" panose="020B0609040504020204" pitchFamily="49" charset="0"/>
            </a:endParaRPr>
          </a:p>
          <a:p>
            <a:r>
              <a:rPr lang="en-US" sz="1100" dirty="0">
                <a:latin typeface="Lucida Console" panose="020B0609040504020204" pitchFamily="49" charset="0"/>
              </a:rPr>
              <a:t>      State A State B State C Death Disc LY Disc cost</a:t>
            </a:r>
          </a:p>
          <a:p>
            <a:r>
              <a:rPr lang="en-US" sz="1100" dirty="0">
                <a:latin typeface="Lucida Console" panose="020B0609040504020204" pitchFamily="49" charset="0"/>
              </a:rPr>
              <a:t> [1,]      NA      NA      NA    NA      NA        NA</a:t>
            </a:r>
          </a:p>
          <a:p>
            <a:r>
              <a:rPr lang="en-US" sz="1100" dirty="0">
                <a:latin typeface="Lucida Console" panose="020B0609040504020204" pitchFamily="49" charset="0"/>
              </a:rPr>
              <a:t> [2,]      NA      NA      NA    NA      NA        NA</a:t>
            </a:r>
          </a:p>
          <a:p>
            <a:r>
              <a:rPr lang="en-US" sz="1100" dirty="0">
                <a:latin typeface="Lucida Console" panose="020B0609040504020204" pitchFamily="49" charset="0"/>
              </a:rPr>
              <a:t> [3,]      NA      NA      NA    NA      NA        NA</a:t>
            </a:r>
          </a:p>
          <a:p>
            <a:r>
              <a:rPr lang="en-US" sz="1100" dirty="0">
                <a:latin typeface="Lucida Console" panose="020B0609040504020204" pitchFamily="49" charset="0"/>
              </a:rPr>
              <a:t> [4,]      NA      NA      NA    NA      NA        NA</a:t>
            </a:r>
          </a:p>
          <a:p>
            <a:r>
              <a:rPr lang="en-US" sz="1100" dirty="0">
                <a:latin typeface="Lucida Console" panose="020B0609040504020204" pitchFamily="49" charset="0"/>
              </a:rPr>
              <a:t> [5,]      NA      NA      NA    NA      NA        NA</a:t>
            </a:r>
          </a:p>
          <a:p>
            <a:r>
              <a:rPr lang="en-US" sz="1100" dirty="0">
                <a:latin typeface="Lucida Console" panose="020B0609040504020204" pitchFamily="49" charset="0"/>
              </a:rPr>
              <a:t> [6,]      NA      NA      NA    NA      NA        NA</a:t>
            </a:r>
          </a:p>
          <a:p>
            <a:r>
              <a:rPr lang="en-US" sz="1100" dirty="0">
                <a:latin typeface="Lucida Console" panose="020B0609040504020204" pitchFamily="49" charset="0"/>
              </a:rPr>
              <a:t> [7,]      NA      NA      NA    NA      NA        NA</a:t>
            </a:r>
          </a:p>
          <a:p>
            <a:r>
              <a:rPr lang="en-US" sz="1100" dirty="0">
                <a:latin typeface="Lucida Console" panose="020B0609040504020204" pitchFamily="49" charset="0"/>
              </a:rPr>
              <a:t> [8,]      NA      NA      NA    NA      NA        NA</a:t>
            </a:r>
          </a:p>
          <a:p>
            <a:r>
              <a:rPr lang="en-US" sz="1100" dirty="0">
                <a:latin typeface="Lucida Console" panose="020B0609040504020204" pitchFamily="49" charset="0"/>
              </a:rPr>
              <a:t> [9,]      NA      NA      NA    NA      NA        NA</a:t>
            </a:r>
          </a:p>
          <a:p>
            <a:r>
              <a:rPr lang="en-US" sz="1100" dirty="0">
                <a:latin typeface="Lucida Console" panose="020B0609040504020204" pitchFamily="49" charset="0"/>
              </a:rPr>
              <a:t>[10,]      NA      NA      NA    NA      NA        NA</a:t>
            </a:r>
          </a:p>
          <a:p>
            <a:r>
              <a:rPr lang="en-US" sz="1100" dirty="0">
                <a:latin typeface="Lucida Console" panose="020B0609040504020204" pitchFamily="49" charset="0"/>
              </a:rPr>
              <a:t>[11,]      NA      NA      NA    NA      NA        NA</a:t>
            </a:r>
          </a:p>
          <a:p>
            <a:r>
              <a:rPr lang="en-US" sz="1100" dirty="0">
                <a:latin typeface="Lucida Console" panose="020B0609040504020204" pitchFamily="49" charset="0"/>
              </a:rPr>
              <a:t>[12,]      NA      NA      NA    NA      NA        NA</a:t>
            </a:r>
          </a:p>
          <a:p>
            <a:r>
              <a:rPr lang="en-US" sz="1100" dirty="0">
                <a:latin typeface="Lucida Console" panose="020B0609040504020204" pitchFamily="49" charset="0"/>
              </a:rPr>
              <a:t>[13,]      NA      NA      NA    NA      NA        NA</a:t>
            </a:r>
          </a:p>
          <a:p>
            <a:r>
              <a:rPr lang="en-US" sz="1100" dirty="0">
                <a:latin typeface="Lucida Console" panose="020B0609040504020204" pitchFamily="49" charset="0"/>
              </a:rPr>
              <a:t>[14,]      NA      NA      NA    NA      NA        NA</a:t>
            </a:r>
          </a:p>
          <a:p>
            <a:r>
              <a:rPr lang="en-US" sz="1100" dirty="0">
                <a:latin typeface="Lucida Console" panose="020B0609040504020204" pitchFamily="49" charset="0"/>
              </a:rPr>
              <a:t>[15,]      NA      NA      NA    NA      NA        NA</a:t>
            </a:r>
          </a:p>
          <a:p>
            <a:r>
              <a:rPr lang="en-US" sz="1100" dirty="0">
                <a:latin typeface="Lucida Console" panose="020B0609040504020204" pitchFamily="49" charset="0"/>
              </a:rPr>
              <a:t>[16,]      NA      NA      NA    NA      NA        NA</a:t>
            </a:r>
          </a:p>
          <a:p>
            <a:r>
              <a:rPr lang="en-US" sz="1100" dirty="0">
                <a:latin typeface="Lucida Console" panose="020B0609040504020204" pitchFamily="49" charset="0"/>
              </a:rPr>
              <a:t>[17,]      NA      NA      NA    NA      NA        NA</a:t>
            </a:r>
          </a:p>
          <a:p>
            <a:r>
              <a:rPr lang="en-US" sz="1100" dirty="0">
                <a:latin typeface="Lucida Console" panose="020B0609040504020204" pitchFamily="49" charset="0"/>
              </a:rPr>
              <a:t>[18,]      NA      NA      NA    NA      NA        NA</a:t>
            </a:r>
          </a:p>
          <a:p>
            <a:r>
              <a:rPr lang="en-US" sz="1100" dirty="0">
                <a:latin typeface="Lucida Console" panose="020B0609040504020204" pitchFamily="49" charset="0"/>
              </a:rPr>
              <a:t>[19,]      NA      NA      NA    NA      NA        NA</a:t>
            </a:r>
          </a:p>
          <a:p>
            <a:r>
              <a:rPr lang="en-US" sz="1100" dirty="0">
                <a:latin typeface="Lucida Console" panose="020B0609040504020204" pitchFamily="49" charset="0"/>
              </a:rPr>
              <a:t>[20,]      NA      NA      NA    NA      NA        NA</a:t>
            </a:r>
          </a:p>
        </p:txBody>
      </p:sp>
    </p:spTree>
    <p:extLst>
      <p:ext uri="{BB962C8B-B14F-4D97-AF65-F5344CB8AC3E}">
        <p14:creationId xmlns:p14="http://schemas.microsoft.com/office/powerpoint/2010/main" val="28538689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monotherapy</a:t>
            </a:r>
          </a:p>
        </p:txBody>
      </p:sp>
      <p:sp>
        <p:nvSpPr>
          <p:cNvPr id="4" name="Rectangle 3">
            <a:extLst>
              <a:ext uri="{FF2B5EF4-FFF2-40B4-BE49-F238E27FC236}">
                <a16:creationId xmlns:a16="http://schemas.microsoft.com/office/drawing/2014/main" id="{2FF070E3-EB04-7F44-A7BD-3ECAFFF66491}"/>
              </a:ext>
            </a:extLst>
          </p:cNvPr>
          <p:cNvSpPr/>
          <p:nvPr/>
        </p:nvSpPr>
        <p:spPr>
          <a:xfrm>
            <a:off x="295153" y="1307892"/>
            <a:ext cx="8686801" cy="127727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for(t in 1:follow_up){</a:t>
            </a:r>
          </a:p>
          <a:p>
            <a:r>
              <a:rPr lang="en-US" sz="1100" dirty="0" err="1">
                <a:latin typeface="Lucida Console" panose="020B0609040504020204" pitchFamily="49" charset="0"/>
              </a:rPr>
              <a:t>trace_mono</a:t>
            </a:r>
            <a:r>
              <a:rPr lang="en-US" sz="1100" dirty="0">
                <a:latin typeface="Lucida Console" panose="020B0609040504020204" pitchFamily="49" charset="0"/>
              </a:rPr>
              <a:t>[t,1:4] &lt;-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%^%t)</a:t>
            </a:r>
          </a:p>
          <a:p>
            <a:r>
              <a:rPr lang="en-US" sz="1100" dirty="0" err="1">
                <a:latin typeface="Lucida Console" panose="020B0609040504020204" pitchFamily="49" charset="0"/>
              </a:rPr>
              <a:t>trace_mono</a:t>
            </a:r>
            <a:r>
              <a:rPr lang="en-US" sz="1100" dirty="0">
                <a:latin typeface="Lucida Console" panose="020B0609040504020204" pitchFamily="49" charset="0"/>
              </a:rPr>
              <a:t>[t,5] &lt;- sum(  </a:t>
            </a:r>
            <a:r>
              <a:rPr lang="en-US" sz="1100" dirty="0" err="1">
                <a:latin typeface="Lucida Console" panose="020B0609040504020204" pitchFamily="49" charset="0"/>
              </a:rPr>
              <a:t>trace_mono</a:t>
            </a:r>
            <a:r>
              <a:rPr lang="en-US" sz="1100" dirty="0">
                <a:latin typeface="Lucida Console" panose="020B0609040504020204" pitchFamily="49" charset="0"/>
              </a:rPr>
              <a:t>[t,1:4] * LY * 1/(1+discount_LY)^t  )</a:t>
            </a:r>
          </a:p>
          <a:p>
            <a:r>
              <a:rPr lang="en-US" sz="1100" dirty="0" err="1">
                <a:latin typeface="Lucida Console" panose="020B0609040504020204" pitchFamily="49" charset="0"/>
              </a:rPr>
              <a:t>trace_mono</a:t>
            </a:r>
            <a:r>
              <a:rPr lang="en-US" sz="1100" dirty="0">
                <a:latin typeface="Lucida Console" panose="020B0609040504020204" pitchFamily="49" charset="0"/>
              </a:rPr>
              <a:t>[t,6] &lt;- sum(  </a:t>
            </a:r>
            <a:r>
              <a:rPr lang="en-US" sz="1100" dirty="0" err="1">
                <a:latin typeface="Lucida Console" panose="020B0609040504020204" pitchFamily="49" charset="0"/>
              </a:rPr>
              <a:t>trace_mono</a:t>
            </a:r>
            <a:r>
              <a:rPr lang="en-US" sz="1100" dirty="0">
                <a:latin typeface="Lucida Console" panose="020B0609040504020204" pitchFamily="49" charset="0"/>
              </a:rPr>
              <a:t>[t,1:4]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1/(1+discount_cost)^t  )</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trace_mono</a:t>
            </a:r>
            <a:endParaRPr lang="en-US" sz="1100" dirty="0">
              <a:latin typeface="Lucida Console" panose="020B0609040504020204" pitchFamily="49" charset="0"/>
            </a:endParaRPr>
          </a:p>
        </p:txBody>
      </p:sp>
    </p:spTree>
    <p:extLst>
      <p:ext uri="{BB962C8B-B14F-4D97-AF65-F5344CB8AC3E}">
        <p14:creationId xmlns:p14="http://schemas.microsoft.com/office/powerpoint/2010/main" val="27428519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monotherapy</a:t>
            </a:r>
          </a:p>
        </p:txBody>
      </p:sp>
      <p:sp>
        <p:nvSpPr>
          <p:cNvPr id="5" name="Rectangle 4">
            <a:extLst>
              <a:ext uri="{FF2B5EF4-FFF2-40B4-BE49-F238E27FC236}">
                <a16:creationId xmlns:a16="http://schemas.microsoft.com/office/drawing/2014/main" id="{786D05F8-0103-984E-866F-12FF28621F8E}"/>
              </a:ext>
            </a:extLst>
          </p:cNvPr>
          <p:cNvSpPr/>
          <p:nvPr/>
        </p:nvSpPr>
        <p:spPr>
          <a:xfrm>
            <a:off x="680354" y="828173"/>
            <a:ext cx="7170516" cy="3816429"/>
          </a:xfrm>
          <a:prstGeom prst="rect">
            <a:avLst/>
          </a:prstGeom>
        </p:spPr>
        <p:txBody>
          <a:bodyPr wrap="square">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trace_mono</a:t>
            </a:r>
            <a:endParaRPr lang="en-US" sz="1100" dirty="0">
              <a:latin typeface="Lucida Console" panose="020B0609040504020204" pitchFamily="49" charset="0"/>
            </a:endParaRPr>
          </a:p>
          <a:p>
            <a:r>
              <a:rPr lang="en-US" sz="1100" dirty="0">
                <a:latin typeface="Lucida Console" panose="020B0609040504020204" pitchFamily="49" charset="0"/>
              </a:rPr>
              <a:t>          State A     State B    State C      Death    Disc LY Disc cost</a:t>
            </a:r>
          </a:p>
          <a:p>
            <a:r>
              <a:rPr lang="en-US" sz="1100" dirty="0">
                <a:latin typeface="Lucida Console" panose="020B0609040504020204" pitchFamily="49" charset="0"/>
              </a:rPr>
              <a:t> [1,] 0.721000000 0.202000000 0.06700000 0.01000000 0.99000000 5153.0840</a:t>
            </a:r>
          </a:p>
          <a:p>
            <a:r>
              <a:rPr lang="en-US" sz="1100" dirty="0">
                <a:latin typeface="Lucida Console" panose="020B0609040504020204" pitchFamily="49" charset="0"/>
              </a:rPr>
              <a:t> [2,] 0.519841000 0.263004000 0.18077100 0.03638400 0.96361600 5392.2140</a:t>
            </a:r>
          </a:p>
          <a:p>
            <a:r>
              <a:rPr lang="en-US" sz="1100" dirty="0">
                <a:latin typeface="Lucida Console" panose="020B0609040504020204" pitchFamily="49" charset="0"/>
              </a:rPr>
              <a:t> [3,] 0.374805361 0.257813206 0.27745022 0.08993121 0.91006879 5366.7964</a:t>
            </a:r>
          </a:p>
          <a:p>
            <a:r>
              <a:rPr lang="en-US" sz="1100" dirty="0">
                <a:latin typeface="Lucida Console" panose="020B0609040504020204" pitchFamily="49" charset="0"/>
              </a:rPr>
              <a:t> [4,] 0.270234665 0.225500156 0.33812960 0.16613558 0.83386442 5052.0286</a:t>
            </a:r>
          </a:p>
          <a:p>
            <a:r>
              <a:rPr lang="en-US" sz="1100" dirty="0">
                <a:latin typeface="Lucida Console" panose="020B0609040504020204" pitchFamily="49" charset="0"/>
              </a:rPr>
              <a:t> [5,] 0.194839194 0.185602993 0.36348149 0.25607633 0.74392367 4537.3315</a:t>
            </a:r>
          </a:p>
          <a:p>
            <a:r>
              <a:rPr lang="en-US" sz="1100" dirty="0">
                <a:latin typeface="Lucida Console" panose="020B0609040504020204" pitchFamily="49" charset="0"/>
              </a:rPr>
              <a:t> [6,] 0.140479059 0.147192856 0.36120576 0.35112233 0.64887767 3925.1614</a:t>
            </a:r>
          </a:p>
          <a:p>
            <a:r>
              <a:rPr lang="en-US" sz="1100" dirty="0">
                <a:latin typeface="Lucida Console" panose="020B0609040504020204" pitchFamily="49" charset="0"/>
              </a:rPr>
              <a:t> [7,] 0.101285401 0.113895819 0.34022391 0.44459487 0.55540513 3296.2640</a:t>
            </a:r>
          </a:p>
          <a:p>
            <a:r>
              <a:rPr lang="en-US" sz="1100" dirty="0">
                <a:latin typeface="Lucida Console" panose="020B0609040504020204" pitchFamily="49" charset="0"/>
              </a:rPr>
              <a:t> [8,] 0.073026774 0.086633122 0.30830965 0.53203045 0.46796955 2703.2976</a:t>
            </a:r>
          </a:p>
          <a:p>
            <a:r>
              <a:rPr lang="en-US" sz="1100" dirty="0">
                <a:latin typeface="Lucida Console" panose="020B0609040504020204" pitchFamily="49" charset="0"/>
              </a:rPr>
              <a:t> [9,] 0.052652304 0.065085252 0.27138471 0.61087773 0.38912227 2174.9502</a:t>
            </a:r>
          </a:p>
          <a:p>
            <a:r>
              <a:rPr lang="en-US" sz="1100" dirty="0">
                <a:latin typeface="Lucida Console" panose="020B0609040504020204" pitchFamily="49" charset="0"/>
              </a:rPr>
              <a:t>[10,] 0.037962311 0.048450297 0.23355594 0.68003145 0.31996855 1722.6597</a:t>
            </a:r>
          </a:p>
          <a:p>
            <a:r>
              <a:rPr lang="en-US" sz="1100" dirty="0">
                <a:latin typeface="Lucida Console" panose="020B0609040504020204" pitchFamily="49" charset="0"/>
              </a:rPr>
              <a:t>[11,] 0.027370827 0.035818009 0.19742970 0.73938147 0.26061853 1346.8318</a:t>
            </a:r>
          </a:p>
          <a:p>
            <a:r>
              <a:rPr lang="en-US" sz="1100" dirty="0">
                <a:latin typeface="Lucida Console" panose="020B0609040504020204" pitchFamily="49" charset="0"/>
              </a:rPr>
              <a:t>[12,] 0.019734366 0.026339170 0.16448405 0.78944241 0.21055759 1041.6145</a:t>
            </a:r>
          </a:p>
          <a:p>
            <a:r>
              <a:rPr lang="en-US" sz="1100" dirty="0">
                <a:latin typeface="Lucida Console" panose="020B0609040504020204" pitchFamily="49" charset="0"/>
              </a:rPr>
              <a:t>[13,] 0.014228478 0.019289400 0.13540528 0.83107684 0.16892316  798.1925</a:t>
            </a:r>
          </a:p>
          <a:p>
            <a:r>
              <a:rPr lang="en-US" sz="1100" dirty="0">
                <a:latin typeface="Lucida Console" panose="020B0609040504020204" pitchFamily="49" charset="0"/>
              </a:rPr>
              <a:t>[14,] 0.010258733 0.014081294 0.11035806 0.86530192 0.13469808  606.8751</a:t>
            </a:r>
          </a:p>
          <a:p>
            <a:r>
              <a:rPr lang="en-US" sz="1100" dirty="0">
                <a:latin typeface="Lucida Console" panose="020B0609040504020204" pitchFamily="49" charset="0"/>
              </a:rPr>
              <a:t>[15,] 0.007396546 0.010253496 0.08918696 0.89316300 0.10683700  458.3073</a:t>
            </a:r>
          </a:p>
          <a:p>
            <a:r>
              <a:rPr lang="en-US" sz="1100" dirty="0">
                <a:latin typeface="Lucida Console" panose="020B0609040504020204" pitchFamily="49" charset="0"/>
              </a:rPr>
              <a:t>[16,] 0.005332910 0.007451383 0.07155896 0.91565674 0.08434326  344.0880</a:t>
            </a:r>
          </a:p>
          <a:p>
            <a:r>
              <a:rPr lang="en-US" sz="1100" dirty="0">
                <a:latin typeface="Lucida Console" panose="020B0609040504020204" pitchFamily="49" charset="0"/>
              </a:rPr>
              <a:t>[17,] 0.003845028 0.005406501 0.05705924 0.93368923 0.06631077  257.0161</a:t>
            </a:r>
          </a:p>
          <a:p>
            <a:r>
              <a:rPr lang="en-US" sz="1100" dirty="0">
                <a:latin typeface="Lucida Console" panose="020B0609040504020204" pitchFamily="49" charset="0"/>
              </a:rPr>
              <a:t>[18,] 0.002772265 0.003917873 0.04525249 0.94805737 0.05194263  191.1168</a:t>
            </a:r>
          </a:p>
          <a:p>
            <a:r>
              <a:rPr lang="en-US" sz="1100" dirty="0">
                <a:latin typeface="Lucida Console" panose="020B0609040504020204" pitchFamily="49" charset="0"/>
              </a:rPr>
              <a:t>[19,] 0.001998803 0.002836282 0.03571969 0.95944523 0.04055477  141.5508</a:t>
            </a:r>
          </a:p>
          <a:p>
            <a:r>
              <a:rPr lang="en-US" sz="1100" dirty="0">
                <a:latin typeface="Lucida Console" panose="020B0609040504020204" pitchFamily="49" charset="0"/>
              </a:rPr>
              <a:t>[20,] 0.001441137 0.002051638 0.02807805 0.96842917 0.03157083  104.4704</a:t>
            </a:r>
          </a:p>
        </p:txBody>
      </p:sp>
    </p:spTree>
    <p:extLst>
      <p:ext uri="{BB962C8B-B14F-4D97-AF65-F5344CB8AC3E}">
        <p14:creationId xmlns:p14="http://schemas.microsoft.com/office/powerpoint/2010/main" val="326331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 (R-cloud)</a:t>
            </a:r>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combination therapy</a:t>
            </a:r>
          </a:p>
        </p:txBody>
      </p:sp>
      <p:sp>
        <p:nvSpPr>
          <p:cNvPr id="4" name="Rectangle 3">
            <a:extLst>
              <a:ext uri="{FF2B5EF4-FFF2-40B4-BE49-F238E27FC236}">
                <a16:creationId xmlns:a16="http://schemas.microsoft.com/office/drawing/2014/main" id="{2FF070E3-EB04-7F44-A7BD-3ECAFFF66491}"/>
              </a:ext>
            </a:extLst>
          </p:cNvPr>
          <p:cNvSpPr/>
          <p:nvPr/>
        </p:nvSpPr>
        <p:spPr>
          <a:xfrm>
            <a:off x="295154" y="1143000"/>
            <a:ext cx="8704468" cy="2839239"/>
          </a:xfrm>
          <a:prstGeom prst="rect">
            <a:avLst/>
          </a:prstGeom>
          <a:solidFill>
            <a:schemeClr val="bg1">
              <a:lumMod val="85000"/>
            </a:schemeClr>
          </a:solidFill>
        </p:spPr>
        <p:txBody>
          <a:bodyPr wrap="square">
            <a:spAutoFit/>
          </a:bodyPr>
          <a:lstStyle/>
          <a:p>
            <a:r>
              <a:rPr lang="en-US" sz="1050" dirty="0" err="1">
                <a:latin typeface="Lucida Console" panose="020B0609040504020204" pitchFamily="49" charset="0"/>
              </a:rPr>
              <a:t>trace_combi</a:t>
            </a:r>
            <a:r>
              <a:rPr lang="en-US" sz="1050" dirty="0">
                <a:latin typeface="Lucida Console" panose="020B0609040504020204" pitchFamily="49" charset="0"/>
              </a:rPr>
              <a:t>&lt;-matrix(rep(NA, 6 * </a:t>
            </a:r>
            <a:r>
              <a:rPr lang="en-US" sz="1050" dirty="0" err="1">
                <a:latin typeface="Lucida Console" panose="020B0609040504020204" pitchFamily="49" charset="0"/>
              </a:rPr>
              <a:t>follow_up</a:t>
            </a:r>
            <a:r>
              <a:rPr lang="en-US" sz="1050" dirty="0">
                <a:latin typeface="Lucida Console" panose="020B0609040504020204" pitchFamily="49" charset="0"/>
              </a:rPr>
              <a:t>), </a:t>
            </a:r>
            <a:r>
              <a:rPr lang="en-US" sz="1050" dirty="0" err="1">
                <a:latin typeface="Lucida Console" panose="020B0609040504020204" pitchFamily="49" charset="0"/>
              </a:rPr>
              <a:t>nrow</a:t>
            </a:r>
            <a:r>
              <a:rPr lang="en-US" sz="1050" dirty="0">
                <a:latin typeface="Lucida Console" panose="020B0609040504020204" pitchFamily="49" charset="0"/>
              </a:rPr>
              <a:t>=</a:t>
            </a:r>
            <a:r>
              <a:rPr lang="en-US" sz="1050" dirty="0" err="1">
                <a:latin typeface="Lucida Console" panose="020B0609040504020204" pitchFamily="49" charset="0"/>
              </a:rPr>
              <a:t>follow_up</a:t>
            </a:r>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err="1">
                <a:latin typeface="Lucida Console" panose="020B0609040504020204" pitchFamily="49" charset="0"/>
              </a:rPr>
              <a:t>colnames</a:t>
            </a:r>
            <a:r>
              <a:rPr lang="en-US" sz="1050" dirty="0">
                <a:latin typeface="Lucida Console" panose="020B0609040504020204" pitchFamily="49" charset="0"/>
              </a:rPr>
              <a:t>(</a:t>
            </a:r>
            <a:r>
              <a:rPr lang="en-US" sz="1050" dirty="0" err="1">
                <a:latin typeface="Lucida Console" panose="020B0609040504020204" pitchFamily="49" charset="0"/>
              </a:rPr>
              <a:t>trace_combi</a:t>
            </a:r>
            <a:r>
              <a:rPr lang="en-US" sz="1050" dirty="0">
                <a:latin typeface="Lucida Console" panose="020B0609040504020204" pitchFamily="49" charset="0"/>
              </a:rPr>
              <a:t>) &lt;- c("State A", "State B", "State C", "Death", "Disc LY", "Disc cost")</a:t>
            </a:r>
          </a:p>
          <a:p>
            <a:endParaRPr lang="en-US" sz="1050" dirty="0">
              <a:latin typeface="Lucida Console" panose="020B0609040504020204" pitchFamily="49" charset="0"/>
            </a:endParaRPr>
          </a:p>
          <a:p>
            <a:r>
              <a:rPr lang="en-US" sz="1050" dirty="0">
                <a:latin typeface="Lucida Console" panose="020B0609040504020204" pitchFamily="49" charset="0"/>
              </a:rPr>
              <a:t>for(t in 1:2){</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[t,1:4] &lt;- initial %*% (</a:t>
            </a:r>
            <a:r>
              <a:rPr lang="en-US" sz="1050" dirty="0" err="1">
                <a:latin typeface="Lucida Console" panose="020B0609040504020204" pitchFamily="49" charset="0"/>
              </a:rPr>
              <a:t>transitions_combi</a:t>
            </a:r>
            <a:r>
              <a:rPr lang="en-US" sz="1050" dirty="0">
                <a:latin typeface="Lucida Console" panose="020B0609040504020204" pitchFamily="49" charset="0"/>
              </a:rPr>
              <a:t> %^%t)</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[t,5] &lt;- sum(  </a:t>
            </a:r>
            <a:r>
              <a:rPr lang="en-US" sz="1050" dirty="0" err="1">
                <a:latin typeface="Lucida Console" panose="020B0609040504020204" pitchFamily="49" charset="0"/>
              </a:rPr>
              <a:t>trace_combi</a:t>
            </a:r>
            <a:r>
              <a:rPr lang="en-US" sz="1050" dirty="0">
                <a:latin typeface="Lucida Console" panose="020B0609040504020204" pitchFamily="49" charset="0"/>
              </a:rPr>
              <a:t>[t,1:4] * LY * 1/(1+discount_LY)^t  )</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[t,6] &lt;- sum(  </a:t>
            </a:r>
            <a:r>
              <a:rPr lang="en-US" sz="1050" dirty="0" err="1">
                <a:latin typeface="Lucida Console" panose="020B0609040504020204" pitchFamily="49" charset="0"/>
              </a:rPr>
              <a:t>trace_combi</a:t>
            </a:r>
            <a:r>
              <a:rPr lang="en-US" sz="1050" dirty="0">
                <a:latin typeface="Lucida Console" panose="020B0609040504020204" pitchFamily="49" charset="0"/>
              </a:rPr>
              <a:t>[t,1:4] * (</a:t>
            </a:r>
            <a:r>
              <a:rPr lang="en-US" sz="1050" dirty="0" err="1">
                <a:latin typeface="Lucida Console" panose="020B0609040504020204" pitchFamily="49" charset="0"/>
              </a:rPr>
              <a:t>drug_cost_combi</a:t>
            </a:r>
            <a:r>
              <a:rPr lang="en-US" sz="1050" dirty="0">
                <a:latin typeface="Lucida Console" panose="020B0609040504020204" pitchFamily="49" charset="0"/>
              </a:rPr>
              <a:t> + </a:t>
            </a:r>
            <a:r>
              <a:rPr lang="en-US" sz="1050" dirty="0" err="1">
                <a:latin typeface="Lucida Console" panose="020B0609040504020204" pitchFamily="49" charset="0"/>
              </a:rPr>
              <a:t>other_cost</a:t>
            </a:r>
            <a:r>
              <a:rPr lang="en-US" sz="1050" dirty="0">
                <a:latin typeface="Lucida Console" panose="020B0609040504020204" pitchFamily="49" charset="0"/>
              </a:rPr>
              <a:t>) * 1/(1+discount_cost)^t  )</a:t>
            </a:r>
          </a:p>
          <a:p>
            <a:r>
              <a:rPr lang="en-US" sz="1050" dirty="0">
                <a:latin typeface="Lucida Console" panose="020B0609040504020204" pitchFamily="49" charset="0"/>
              </a:rPr>
              <a:t>}</a:t>
            </a:r>
          </a:p>
          <a:p>
            <a:r>
              <a:rPr lang="en-US" sz="1050" dirty="0">
                <a:latin typeface="Lucida Console" panose="020B0609040504020204" pitchFamily="49" charset="0"/>
              </a:rPr>
              <a:t>for(t in 3:follow_up){</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[t,1:4] &lt;- </a:t>
            </a:r>
            <a:r>
              <a:rPr lang="en-US" sz="1050" dirty="0" err="1">
                <a:latin typeface="Lucida Console" panose="020B0609040504020204" pitchFamily="49" charset="0"/>
              </a:rPr>
              <a:t>trace_combi</a:t>
            </a:r>
            <a:r>
              <a:rPr lang="en-US" sz="1050" dirty="0">
                <a:latin typeface="Lucida Console" panose="020B0609040504020204" pitchFamily="49" charset="0"/>
              </a:rPr>
              <a:t>[2,1:4] %*% (</a:t>
            </a:r>
            <a:r>
              <a:rPr lang="en-US" sz="1050" dirty="0" err="1">
                <a:latin typeface="Lucida Console" panose="020B0609040504020204" pitchFamily="49" charset="0"/>
              </a:rPr>
              <a:t>transitions_mono</a:t>
            </a:r>
            <a:r>
              <a:rPr lang="en-US" sz="1050" dirty="0">
                <a:latin typeface="Lucida Console" panose="020B0609040504020204" pitchFamily="49" charset="0"/>
              </a:rPr>
              <a:t> %^% (t-2))</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[t,5] &lt;- sum(  </a:t>
            </a:r>
            <a:r>
              <a:rPr lang="en-US" sz="1050" dirty="0" err="1">
                <a:latin typeface="Lucida Console" panose="020B0609040504020204" pitchFamily="49" charset="0"/>
              </a:rPr>
              <a:t>trace_combi</a:t>
            </a:r>
            <a:r>
              <a:rPr lang="en-US" sz="1050" dirty="0">
                <a:latin typeface="Lucida Console" panose="020B0609040504020204" pitchFamily="49" charset="0"/>
              </a:rPr>
              <a:t>[t,1:4] * LY * 1/(1+discount_LY)^t  )</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[t,6] &lt;- sum(  </a:t>
            </a:r>
            <a:r>
              <a:rPr lang="en-US" sz="1050" dirty="0" err="1">
                <a:latin typeface="Lucida Console" panose="020B0609040504020204" pitchFamily="49" charset="0"/>
              </a:rPr>
              <a:t>trace_combi</a:t>
            </a:r>
            <a:r>
              <a:rPr lang="en-US" sz="1050" dirty="0">
                <a:latin typeface="Lucida Console" panose="020B0609040504020204" pitchFamily="49" charset="0"/>
              </a:rPr>
              <a:t>[t,1:4] * (</a:t>
            </a:r>
            <a:r>
              <a:rPr lang="en-US" sz="1050" dirty="0" err="1">
                <a:latin typeface="Lucida Console" panose="020B0609040504020204" pitchFamily="49" charset="0"/>
              </a:rPr>
              <a:t>drug_cost_mono</a:t>
            </a:r>
            <a:r>
              <a:rPr lang="en-US" sz="1050" dirty="0">
                <a:latin typeface="Lucida Console" panose="020B0609040504020204" pitchFamily="49" charset="0"/>
              </a:rPr>
              <a:t> + </a:t>
            </a:r>
            <a:r>
              <a:rPr lang="en-US" sz="1050" dirty="0" err="1">
                <a:latin typeface="Lucida Console" panose="020B0609040504020204" pitchFamily="49" charset="0"/>
              </a:rPr>
              <a:t>other_cost</a:t>
            </a:r>
            <a:r>
              <a:rPr lang="en-US" sz="1050" dirty="0">
                <a:latin typeface="Lucida Console" panose="020B0609040504020204" pitchFamily="49" charset="0"/>
              </a:rPr>
              <a:t>) * 1/(1+discount_cost)^t  )</a:t>
            </a:r>
          </a:p>
          <a:p>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err="1">
                <a:latin typeface="Lucida Console" panose="020B0609040504020204" pitchFamily="49" charset="0"/>
              </a:rPr>
              <a:t>trace_combi</a:t>
            </a:r>
            <a:endParaRPr lang="en-US" sz="1050" dirty="0">
              <a:latin typeface="Lucida Console" panose="020B0609040504020204" pitchFamily="49" charset="0"/>
            </a:endParaRPr>
          </a:p>
        </p:txBody>
      </p:sp>
    </p:spTree>
    <p:extLst>
      <p:ext uri="{BB962C8B-B14F-4D97-AF65-F5344CB8AC3E}">
        <p14:creationId xmlns:p14="http://schemas.microsoft.com/office/powerpoint/2010/main" val="8738971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combination therapy</a:t>
            </a:r>
          </a:p>
        </p:txBody>
      </p:sp>
      <p:sp>
        <p:nvSpPr>
          <p:cNvPr id="3" name="Rectangle 2">
            <a:extLst>
              <a:ext uri="{FF2B5EF4-FFF2-40B4-BE49-F238E27FC236}">
                <a16:creationId xmlns:a16="http://schemas.microsoft.com/office/drawing/2014/main" id="{F8784999-F0F3-AD4A-9F72-05D4F15A4FBC}"/>
              </a:ext>
            </a:extLst>
          </p:cNvPr>
          <p:cNvSpPr/>
          <p:nvPr/>
        </p:nvSpPr>
        <p:spPr>
          <a:xfrm>
            <a:off x="462046" y="948404"/>
            <a:ext cx="7611979" cy="3816429"/>
          </a:xfrm>
          <a:prstGeom prst="rect">
            <a:avLst/>
          </a:prstGeom>
        </p:spPr>
        <p:txBody>
          <a:bodyPr wrap="square">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trace_combi</a:t>
            </a:r>
            <a:endParaRPr lang="en-US" sz="1100" dirty="0">
              <a:latin typeface="Lucida Console" panose="020B0609040504020204" pitchFamily="49" charset="0"/>
            </a:endParaRPr>
          </a:p>
          <a:p>
            <a:r>
              <a:rPr lang="en-US" sz="1100" dirty="0">
                <a:latin typeface="Lucida Console" panose="020B0609040504020204" pitchFamily="49" charset="0"/>
              </a:rPr>
              <a:t>          State A     State B    State C      Death    Disc LY Disc cost</a:t>
            </a:r>
          </a:p>
          <a:p>
            <a:r>
              <a:rPr lang="en-US" sz="1100" dirty="0">
                <a:latin typeface="Lucida Console" panose="020B0609040504020204" pitchFamily="49" charset="0"/>
              </a:rPr>
              <a:t> [1,] 0.857989000 0.102818000 0.03410300 0.00509000 0.99491000 6913.5529</a:t>
            </a:r>
          </a:p>
          <a:p>
            <a:r>
              <a:rPr lang="en-US" sz="1100" dirty="0">
                <a:latin typeface="Lucida Console" panose="020B0609040504020204" pitchFamily="49" charset="0"/>
              </a:rPr>
              <a:t> [2,] 0.736145124 0.169106615 0.08032348 0.01442478 0.98557522 6737.6635</a:t>
            </a:r>
          </a:p>
          <a:p>
            <a:r>
              <a:rPr lang="en-US" sz="1100" dirty="0">
                <a:latin typeface="Lucida Console" panose="020B0609040504020204" pitchFamily="49" charset="0"/>
              </a:rPr>
              <a:t> [3,] 0.530760634 0.246952259 0.17839072 0.04389638 0.95610362 5038.7601</a:t>
            </a:r>
          </a:p>
          <a:p>
            <a:r>
              <a:rPr lang="en-US" sz="1100" dirty="0">
                <a:latin typeface="Lucida Console" panose="020B0609040504020204" pitchFamily="49" charset="0"/>
              </a:rPr>
              <a:t> [4,] 0.382678417 0.250692910 0.26986357 0.09676510 0.90323490 4996.5322</a:t>
            </a:r>
          </a:p>
          <a:p>
            <a:r>
              <a:rPr lang="en-US" sz="1100" dirty="0">
                <a:latin typeface="Lucida Console" panose="020B0609040504020204" pitchFamily="49" charset="0"/>
              </a:rPr>
              <a:t> [5,] 0.275911139 0.222953621 0.33006915 0.17106609 0.82893391 4709.3031</a:t>
            </a:r>
          </a:p>
          <a:p>
            <a:r>
              <a:rPr lang="en-US" sz="1100" dirty="0">
                <a:latin typeface="Lucida Console" panose="020B0609040504020204" pitchFamily="49" charset="0"/>
              </a:rPr>
              <a:t> [6,] 0.198931931 0.185270104 0.35678003 0.25901793 0.74098207 4240.4615</a:t>
            </a:r>
          </a:p>
          <a:p>
            <a:r>
              <a:rPr lang="en-US" sz="1100" dirty="0">
                <a:latin typeface="Lucida Console" panose="020B0609040504020204" pitchFamily="49" charset="0"/>
              </a:rPr>
              <a:t> [7,] 0.143429922 0.147826181 0.35631840 0.35242550 0.64757450 3678.4262</a:t>
            </a:r>
          </a:p>
          <a:p>
            <a:r>
              <a:rPr lang="en-US" sz="1100" dirty="0">
                <a:latin typeface="Lucida Console" panose="020B0609040504020204" pitchFamily="49" charset="0"/>
              </a:rPr>
              <a:t> [8,] 0.103412974 0.114859855 0.33701386 0.44471331 0.55528669 3096.8983</a:t>
            </a:r>
          </a:p>
          <a:p>
            <a:r>
              <a:rPr lang="en-US" sz="1100" dirty="0">
                <a:latin typeface="Lucida Console" panose="020B0609040504020204" pitchFamily="49" charset="0"/>
              </a:rPr>
              <a:t> [9,] 0.074560754 0.087622997 0.30643702 0.53137923 0.46862077 2545.4660</a:t>
            </a:r>
          </a:p>
          <a:p>
            <a:r>
              <a:rPr lang="en-US" sz="1100" dirty="0">
                <a:latin typeface="Lucida Console" panose="020B0609040504020204" pitchFamily="49" charset="0"/>
              </a:rPr>
              <a:t>[10,] 0.053758304 0.065970233 0.27048590 0.60978557 0.39021443 2051.9188</a:t>
            </a:r>
          </a:p>
          <a:p>
            <a:r>
              <a:rPr lang="en-US" sz="1100" dirty="0">
                <a:latin typeface="Lucida Console" panose="020B0609040504020204" pitchFamily="49" charset="0"/>
              </a:rPr>
              <a:t>[11,] 0.038759737 0.049187883 0.23331611 0.67873627 0.32126373 1627.9106</a:t>
            </a:r>
          </a:p>
          <a:p>
            <a:r>
              <a:rPr lang="en-US" sz="1100" dirty="0">
                <a:latin typeface="Lucida Console" panose="020B0609040504020204" pitchFamily="49" charset="0"/>
              </a:rPr>
              <a:t>[12,] 0.027945770 0.036407627 0.19760346 0.73804315 0.26195685 1274.5707</a:t>
            </a:r>
          </a:p>
          <a:p>
            <a:r>
              <a:rPr lang="en-US" sz="1100" dirty="0">
                <a:latin typeface="Lucida Console" panose="020B0609040504020204" pitchFamily="49" charset="0"/>
              </a:rPr>
              <a:t>[13,] 0.020148900 0.026797877 0.16489286 0.78816036 0.21183964  986.9428</a:t>
            </a:r>
          </a:p>
          <a:p>
            <a:r>
              <a:rPr lang="en-US" sz="1100" dirty="0">
                <a:latin typeface="Lucida Console" panose="020B0609040504020204" pitchFamily="49" charset="0"/>
              </a:rPr>
              <a:t>[14,] 0.014527357 0.019639644 0.13592636 0.82990664 0.17009336  757.1038</a:t>
            </a:r>
          </a:p>
          <a:p>
            <a:r>
              <a:rPr lang="en-US" sz="1100" dirty="0">
                <a:latin typeface="Lucida Console" panose="020B0609040504020204" pitchFamily="49" charset="0"/>
              </a:rPr>
              <a:t>[15,] 0.010474225 0.014345160 0.11091144 0.86426918 0.13573082  576.1690</a:t>
            </a:r>
          </a:p>
          <a:p>
            <a:r>
              <a:rPr lang="en-US" sz="1100" dirty="0">
                <a:latin typeface="Lucida Console" panose="020B0609040504020204" pitchFamily="49" charset="0"/>
              </a:rPr>
              <a:t>[16,] 0.007551916 0.010450331 0.08972383 0.89227392 0.10772608  435.4712</a:t>
            </a:r>
          </a:p>
          <a:p>
            <a:r>
              <a:rPr lang="en-US" sz="1100" dirty="0">
                <a:latin typeface="Lucida Console" panose="020B0609040504020204" pitchFamily="49" charset="0"/>
              </a:rPr>
              <a:t>[17,] 0.005444931 0.007597129 0.07205214 0.91490580 0.08509420  327.1761</a:t>
            </a:r>
          </a:p>
          <a:p>
            <a:r>
              <a:rPr lang="en-US" sz="1100" dirty="0">
                <a:latin typeface="Lucida Console" panose="020B0609040504020204" pitchFamily="49" charset="0"/>
              </a:rPr>
              <a:t>[18,] 0.003925796 0.005513808 0.05749594 0.93306445 0.06693555  244.5374</a:t>
            </a:r>
          </a:p>
          <a:p>
            <a:r>
              <a:rPr lang="en-US" sz="1100" dirty="0">
                <a:latin typeface="Lucida Console" panose="020B0609040504020204" pitchFamily="49" charset="0"/>
              </a:rPr>
              <a:t>[19,] 0.002830499 0.003996533 0.04562911 0.94754386 0.05245614  181.9391</a:t>
            </a:r>
          </a:p>
          <a:p>
            <a:r>
              <a:rPr lang="en-US" sz="1100" dirty="0">
                <a:latin typeface="Lucida Console" panose="020B0609040504020204" pitchFamily="49" charset="0"/>
              </a:rPr>
              <a:t>[20,] 0.002040789 0.002893747 0.03603806 0.95902740 0.04097260  134.8202</a:t>
            </a:r>
          </a:p>
        </p:txBody>
      </p:sp>
    </p:spTree>
    <p:extLst>
      <p:ext uri="{BB962C8B-B14F-4D97-AF65-F5344CB8AC3E}">
        <p14:creationId xmlns:p14="http://schemas.microsoft.com/office/powerpoint/2010/main" val="3613839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521E4-470E-DC4E-BECC-25E8291AD8E3}"/>
              </a:ext>
            </a:extLst>
          </p:cNvPr>
          <p:cNvSpPr>
            <a:spLocks noGrp="1"/>
          </p:cNvSpPr>
          <p:nvPr>
            <p:ph type="title"/>
          </p:nvPr>
        </p:nvSpPr>
        <p:spPr/>
        <p:txBody>
          <a:bodyPr/>
          <a:lstStyle/>
          <a:p>
            <a:r>
              <a:rPr lang="en-US" dirty="0"/>
              <a:t>Model output – expected outcomes and ICER</a:t>
            </a:r>
          </a:p>
        </p:txBody>
      </p:sp>
      <p:sp>
        <p:nvSpPr>
          <p:cNvPr id="4" name="Rectangle 3">
            <a:extLst>
              <a:ext uri="{FF2B5EF4-FFF2-40B4-BE49-F238E27FC236}">
                <a16:creationId xmlns:a16="http://schemas.microsoft.com/office/drawing/2014/main" id="{8EAECE9B-CCD3-5E43-9F83-9AFED309059C}"/>
              </a:ext>
            </a:extLst>
          </p:cNvPr>
          <p:cNvSpPr/>
          <p:nvPr/>
        </p:nvSpPr>
        <p:spPr>
          <a:xfrm>
            <a:off x="152400" y="1404530"/>
            <a:ext cx="4259178"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Expected_LY_mono</a:t>
            </a:r>
            <a:r>
              <a:rPr lang="en-US" sz="1100" dirty="0">
                <a:latin typeface="Lucida Console" panose="020B0609040504020204" pitchFamily="49" charset="0"/>
              </a:rPr>
              <a:t> &lt;- sum(</a:t>
            </a:r>
            <a:r>
              <a:rPr lang="en-US" sz="1100" dirty="0" err="1">
                <a:latin typeface="Lucida Console" panose="020B0609040504020204" pitchFamily="49" charset="0"/>
              </a:rPr>
              <a:t>trace_mono</a:t>
            </a:r>
            <a:r>
              <a:rPr lang="en-US" sz="1100" dirty="0">
                <a:latin typeface="Lucida Console" panose="020B0609040504020204" pitchFamily="49" charset="0"/>
              </a:rPr>
              <a:t>[,5])</a:t>
            </a:r>
          </a:p>
        </p:txBody>
      </p:sp>
      <p:sp>
        <p:nvSpPr>
          <p:cNvPr id="5" name="Rectangle 4">
            <a:extLst>
              <a:ext uri="{FF2B5EF4-FFF2-40B4-BE49-F238E27FC236}">
                <a16:creationId xmlns:a16="http://schemas.microsoft.com/office/drawing/2014/main" id="{DACB0E7E-6F21-E84D-BA66-9C23F45FC835}"/>
              </a:ext>
            </a:extLst>
          </p:cNvPr>
          <p:cNvSpPr/>
          <p:nvPr/>
        </p:nvSpPr>
        <p:spPr>
          <a:xfrm>
            <a:off x="152399" y="2437436"/>
            <a:ext cx="4259179"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Expected_total_cost_mono</a:t>
            </a:r>
            <a:r>
              <a:rPr lang="en-US" sz="1100" dirty="0">
                <a:latin typeface="Lucida Console" panose="020B0609040504020204" pitchFamily="49" charset="0"/>
              </a:rPr>
              <a:t> &lt;- sum(</a:t>
            </a:r>
            <a:r>
              <a:rPr lang="en-US" sz="1100" dirty="0" err="1">
                <a:latin typeface="Lucida Console" panose="020B0609040504020204" pitchFamily="49" charset="0"/>
              </a:rPr>
              <a:t>trace_mono</a:t>
            </a:r>
            <a:r>
              <a:rPr lang="en-US" sz="1100" dirty="0">
                <a:latin typeface="Lucida Console" panose="020B0609040504020204" pitchFamily="49" charset="0"/>
              </a:rPr>
              <a:t>[,6])</a:t>
            </a:r>
          </a:p>
        </p:txBody>
      </p:sp>
      <p:sp>
        <p:nvSpPr>
          <p:cNvPr id="6" name="Rectangle 5">
            <a:extLst>
              <a:ext uri="{FF2B5EF4-FFF2-40B4-BE49-F238E27FC236}">
                <a16:creationId xmlns:a16="http://schemas.microsoft.com/office/drawing/2014/main" id="{73033825-36AC-8940-8817-34FF00B07F4E}"/>
              </a:ext>
            </a:extLst>
          </p:cNvPr>
          <p:cNvSpPr/>
          <p:nvPr/>
        </p:nvSpPr>
        <p:spPr>
          <a:xfrm>
            <a:off x="152400" y="1699952"/>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Expected_LY_mono</a:t>
            </a:r>
            <a:endParaRPr lang="en-US" sz="1100" dirty="0">
              <a:latin typeface="Lucida Console" panose="020B0609040504020204" pitchFamily="49" charset="0"/>
            </a:endParaRPr>
          </a:p>
          <a:p>
            <a:r>
              <a:rPr lang="en-US" sz="1100" dirty="0">
                <a:latin typeface="Lucida Console" panose="020B0609040504020204" pitchFamily="49" charset="0"/>
              </a:rPr>
              <a:t>[1] 8.078495</a:t>
            </a:r>
          </a:p>
        </p:txBody>
      </p:sp>
      <p:sp>
        <p:nvSpPr>
          <p:cNvPr id="7" name="Rectangle 6">
            <a:extLst>
              <a:ext uri="{FF2B5EF4-FFF2-40B4-BE49-F238E27FC236}">
                <a16:creationId xmlns:a16="http://schemas.microsoft.com/office/drawing/2014/main" id="{F213EBAD-7534-FA4F-BB2C-EEE27002DB5E}"/>
              </a:ext>
            </a:extLst>
          </p:cNvPr>
          <p:cNvSpPr/>
          <p:nvPr/>
        </p:nvSpPr>
        <p:spPr>
          <a:xfrm>
            <a:off x="152400" y="2699046"/>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Expected_total_cost_mono</a:t>
            </a:r>
            <a:endParaRPr lang="en-US" sz="1100" dirty="0">
              <a:latin typeface="Lucida Console" panose="020B0609040504020204" pitchFamily="49" charset="0"/>
            </a:endParaRPr>
          </a:p>
          <a:p>
            <a:r>
              <a:rPr lang="en-US" sz="1100" dirty="0">
                <a:latin typeface="Lucida Console" panose="020B0609040504020204" pitchFamily="49" charset="0"/>
              </a:rPr>
              <a:t>[1] 44886.86</a:t>
            </a:r>
          </a:p>
        </p:txBody>
      </p:sp>
      <p:sp>
        <p:nvSpPr>
          <p:cNvPr id="8" name="Rectangle 7">
            <a:extLst>
              <a:ext uri="{FF2B5EF4-FFF2-40B4-BE49-F238E27FC236}">
                <a16:creationId xmlns:a16="http://schemas.microsoft.com/office/drawing/2014/main" id="{059AE29B-82D7-2C4C-A59A-DF5CA968D912}"/>
              </a:ext>
            </a:extLst>
          </p:cNvPr>
          <p:cNvSpPr/>
          <p:nvPr/>
        </p:nvSpPr>
        <p:spPr>
          <a:xfrm>
            <a:off x="4644189" y="1396530"/>
            <a:ext cx="4419600" cy="269609"/>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Expected_LY_combi</a:t>
            </a:r>
            <a:r>
              <a:rPr lang="en-US" sz="1100" dirty="0">
                <a:latin typeface="Lucida Console" panose="020B0609040504020204" pitchFamily="49" charset="0"/>
              </a:rPr>
              <a:t> &lt;- sum(</a:t>
            </a:r>
            <a:r>
              <a:rPr lang="en-US" sz="1100" dirty="0" err="1">
                <a:latin typeface="Lucida Console" panose="020B0609040504020204" pitchFamily="49" charset="0"/>
              </a:rPr>
              <a:t>trace_combi</a:t>
            </a:r>
            <a:r>
              <a:rPr lang="en-US" sz="1100" dirty="0">
                <a:latin typeface="Lucida Console" panose="020B0609040504020204" pitchFamily="49" charset="0"/>
              </a:rPr>
              <a:t>[,5])</a:t>
            </a:r>
          </a:p>
        </p:txBody>
      </p:sp>
      <p:sp>
        <p:nvSpPr>
          <p:cNvPr id="9" name="Rectangle 8">
            <a:extLst>
              <a:ext uri="{FF2B5EF4-FFF2-40B4-BE49-F238E27FC236}">
                <a16:creationId xmlns:a16="http://schemas.microsoft.com/office/drawing/2014/main" id="{9AACEB7A-E5AC-7A49-9D4F-5274E41DF2E7}"/>
              </a:ext>
            </a:extLst>
          </p:cNvPr>
          <p:cNvSpPr/>
          <p:nvPr/>
        </p:nvSpPr>
        <p:spPr>
          <a:xfrm>
            <a:off x="4644189" y="2437436"/>
            <a:ext cx="4419600"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Expected_total_cost_combi</a:t>
            </a:r>
            <a:r>
              <a:rPr lang="en-US" sz="1100" dirty="0">
                <a:latin typeface="Lucida Console" panose="020B0609040504020204" pitchFamily="49" charset="0"/>
              </a:rPr>
              <a:t> &lt;- sum(</a:t>
            </a:r>
            <a:r>
              <a:rPr lang="en-US" sz="1100" dirty="0" err="1">
                <a:latin typeface="Lucida Console" panose="020B0609040504020204" pitchFamily="49" charset="0"/>
              </a:rPr>
              <a:t>trace_combi</a:t>
            </a:r>
            <a:r>
              <a:rPr lang="en-US" sz="1100" dirty="0">
                <a:latin typeface="Lucida Console" panose="020B0609040504020204" pitchFamily="49" charset="0"/>
              </a:rPr>
              <a:t>[,6])</a:t>
            </a:r>
          </a:p>
        </p:txBody>
      </p:sp>
      <p:sp>
        <p:nvSpPr>
          <p:cNvPr id="10" name="Rectangle 9">
            <a:extLst>
              <a:ext uri="{FF2B5EF4-FFF2-40B4-BE49-F238E27FC236}">
                <a16:creationId xmlns:a16="http://schemas.microsoft.com/office/drawing/2014/main" id="{703B828B-DB17-A141-9C29-BEF9BF9DDF3F}"/>
              </a:ext>
            </a:extLst>
          </p:cNvPr>
          <p:cNvSpPr/>
          <p:nvPr/>
        </p:nvSpPr>
        <p:spPr>
          <a:xfrm>
            <a:off x="4724400" y="1708750"/>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Expected_LY_combi</a:t>
            </a:r>
            <a:endParaRPr lang="en-US" sz="1100" dirty="0">
              <a:latin typeface="Lucida Console" panose="020B0609040504020204" pitchFamily="49" charset="0"/>
            </a:endParaRPr>
          </a:p>
          <a:p>
            <a:r>
              <a:rPr lang="en-US" sz="1100" dirty="0">
                <a:latin typeface="Lucida Console" panose="020B0609040504020204" pitchFamily="49" charset="0"/>
              </a:rPr>
              <a:t>[1] 8.925505</a:t>
            </a:r>
          </a:p>
        </p:txBody>
      </p:sp>
      <p:sp>
        <p:nvSpPr>
          <p:cNvPr id="11" name="Rectangle 10">
            <a:extLst>
              <a:ext uri="{FF2B5EF4-FFF2-40B4-BE49-F238E27FC236}">
                <a16:creationId xmlns:a16="http://schemas.microsoft.com/office/drawing/2014/main" id="{CD5EE360-7FA7-D74E-A17F-B9D08BBBD0F4}"/>
              </a:ext>
            </a:extLst>
          </p:cNvPr>
          <p:cNvSpPr/>
          <p:nvPr/>
        </p:nvSpPr>
        <p:spPr>
          <a:xfrm>
            <a:off x="4702760" y="2699045"/>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Expected_total_cost_combi</a:t>
            </a:r>
            <a:endParaRPr lang="en-US" sz="1100" dirty="0">
              <a:latin typeface="Lucida Console" panose="020B0609040504020204" pitchFamily="49" charset="0"/>
            </a:endParaRPr>
          </a:p>
          <a:p>
            <a:r>
              <a:rPr lang="en-US" sz="1100" dirty="0">
                <a:latin typeface="Lucida Console" panose="020B0609040504020204" pitchFamily="49" charset="0"/>
              </a:rPr>
              <a:t>[1] 50555.62</a:t>
            </a:r>
          </a:p>
        </p:txBody>
      </p:sp>
      <p:sp>
        <p:nvSpPr>
          <p:cNvPr id="12" name="Rectangle 11">
            <a:extLst>
              <a:ext uri="{FF2B5EF4-FFF2-40B4-BE49-F238E27FC236}">
                <a16:creationId xmlns:a16="http://schemas.microsoft.com/office/drawing/2014/main" id="{099D9247-D1D9-F347-8C3E-8D170819A9FA}"/>
              </a:ext>
            </a:extLst>
          </p:cNvPr>
          <p:cNvSpPr/>
          <p:nvPr/>
        </p:nvSpPr>
        <p:spPr>
          <a:xfrm>
            <a:off x="152400" y="3482695"/>
            <a:ext cx="8911390"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ICER &lt;- (</a:t>
            </a:r>
            <a:r>
              <a:rPr lang="en-US" sz="1100" dirty="0" err="1">
                <a:latin typeface="Lucida Console" panose="020B0609040504020204" pitchFamily="49" charset="0"/>
              </a:rPr>
              <a:t>Expected_total_cost_combi</a:t>
            </a:r>
            <a:r>
              <a:rPr lang="en-US" sz="1100" dirty="0">
                <a:latin typeface="Lucida Console" panose="020B0609040504020204" pitchFamily="49" charset="0"/>
              </a:rPr>
              <a:t> - </a:t>
            </a:r>
            <a:r>
              <a:rPr lang="en-US" sz="1100" dirty="0" err="1">
                <a:latin typeface="Lucida Console" panose="020B0609040504020204" pitchFamily="49" charset="0"/>
              </a:rPr>
              <a:t>Expected_total_cost_mono</a:t>
            </a:r>
            <a:r>
              <a:rPr lang="en-US" sz="1100" dirty="0">
                <a:latin typeface="Lucida Console" panose="020B0609040504020204" pitchFamily="49" charset="0"/>
              </a:rPr>
              <a:t>) / (</a:t>
            </a:r>
            <a:r>
              <a:rPr lang="en-US" sz="1100" dirty="0" err="1">
                <a:latin typeface="Lucida Console" panose="020B0609040504020204" pitchFamily="49" charset="0"/>
              </a:rPr>
              <a:t>Expected_LY_combi</a:t>
            </a:r>
            <a:r>
              <a:rPr lang="en-US" sz="1100" dirty="0">
                <a:latin typeface="Lucida Console" panose="020B0609040504020204" pitchFamily="49" charset="0"/>
              </a:rPr>
              <a:t> - </a:t>
            </a:r>
            <a:r>
              <a:rPr lang="en-US" sz="1100" dirty="0" err="1">
                <a:latin typeface="Lucida Console" panose="020B0609040504020204" pitchFamily="49" charset="0"/>
              </a:rPr>
              <a:t>Expected_LY_mono</a:t>
            </a:r>
            <a:r>
              <a:rPr lang="en-US" sz="1100" dirty="0">
                <a:latin typeface="Lucida Console" panose="020B0609040504020204" pitchFamily="49" charset="0"/>
              </a:rPr>
              <a:t>)</a:t>
            </a:r>
          </a:p>
        </p:txBody>
      </p:sp>
      <p:sp>
        <p:nvSpPr>
          <p:cNvPr id="13" name="Rectangle 12">
            <a:extLst>
              <a:ext uri="{FF2B5EF4-FFF2-40B4-BE49-F238E27FC236}">
                <a16:creationId xmlns:a16="http://schemas.microsoft.com/office/drawing/2014/main" id="{8DE7CC3E-21E1-EC46-93D5-21F68F5B98D4}"/>
              </a:ext>
            </a:extLst>
          </p:cNvPr>
          <p:cNvSpPr/>
          <p:nvPr/>
        </p:nvSpPr>
        <p:spPr>
          <a:xfrm>
            <a:off x="3757863" y="4119439"/>
            <a:ext cx="1933074" cy="523220"/>
          </a:xfrm>
          <a:prstGeom prst="rect">
            <a:avLst/>
          </a:prstGeom>
        </p:spPr>
        <p:txBody>
          <a:bodyPr wrap="square">
            <a:spAutoFit/>
          </a:bodyPr>
          <a:lstStyle/>
          <a:p>
            <a:r>
              <a:rPr lang="en-US" sz="1400" dirty="0">
                <a:latin typeface="Lucida Console" panose="020B0609040504020204" pitchFamily="49" charset="0"/>
              </a:rPr>
              <a:t>&gt; ICER</a:t>
            </a:r>
          </a:p>
          <a:p>
            <a:r>
              <a:rPr lang="en-US" sz="1400" dirty="0">
                <a:latin typeface="Lucida Console" panose="020B0609040504020204" pitchFamily="49" charset="0"/>
              </a:rPr>
              <a:t>[1] 6278.74</a:t>
            </a:r>
          </a:p>
        </p:txBody>
      </p:sp>
    </p:spTree>
    <p:extLst>
      <p:ext uri="{BB962C8B-B14F-4D97-AF65-F5344CB8AC3E}">
        <p14:creationId xmlns:p14="http://schemas.microsoft.com/office/powerpoint/2010/main" val="7262481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the “Simple Markov Cohort Model” documentation</a:t>
            </a:r>
          </a:p>
          <a:p>
            <a:r>
              <a:rPr lang="en-US" i="1" dirty="0"/>
              <a:t>Review and run R-script “simple-</a:t>
            </a:r>
            <a:r>
              <a:rPr lang="en-US" i="1" dirty="0" err="1"/>
              <a:t>markov</a:t>
            </a:r>
            <a:r>
              <a:rPr lang="en-US" i="1" dirty="0"/>
              <a:t>-cohort-model” </a:t>
            </a:r>
          </a:p>
          <a:p>
            <a:r>
              <a:rPr lang="en-US" i="1" dirty="0"/>
              <a:t>Modify R-script “simple-</a:t>
            </a:r>
            <a:r>
              <a:rPr lang="en-US" i="1" dirty="0" err="1"/>
              <a:t>markov</a:t>
            </a:r>
            <a:r>
              <a:rPr lang="en-US" i="1" dirty="0"/>
              <a:t>-cohort-model”</a:t>
            </a:r>
          </a:p>
          <a:p>
            <a:pPr lvl="1"/>
            <a:r>
              <a:rPr lang="en-US" i="1" dirty="0"/>
              <a:t>Change relative risk</a:t>
            </a:r>
          </a:p>
          <a:p>
            <a:pPr lvl="1"/>
            <a:r>
              <a:rPr lang="en-US" i="1" dirty="0"/>
              <a:t>Change drug costs</a:t>
            </a:r>
          </a:p>
          <a:p>
            <a:pPr lvl="1"/>
            <a:r>
              <a:rPr lang="en-US" i="1" dirty="0"/>
              <a:t>Change follow-up time</a:t>
            </a:r>
          </a:p>
          <a:p>
            <a:pPr lvl="1"/>
            <a:r>
              <a:rPr lang="en-US" i="1" dirty="0"/>
              <a:t>Change number of cycles combination therapy is used for 2 to 4</a:t>
            </a:r>
          </a:p>
          <a:p>
            <a:r>
              <a:rPr lang="en-US" i="1" dirty="0"/>
              <a:t>Run modified script</a:t>
            </a:r>
          </a:p>
        </p:txBody>
      </p:sp>
    </p:spTree>
    <p:extLst>
      <p:ext uri="{BB962C8B-B14F-4D97-AF65-F5344CB8AC3E}">
        <p14:creationId xmlns:p14="http://schemas.microsoft.com/office/powerpoint/2010/main" val="35999885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models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lstStyle/>
          <a:p>
            <a:r>
              <a:rPr lang="en-US" dirty="0"/>
              <a:t>Propagating parameter uncertainty</a:t>
            </a:r>
          </a:p>
        </p:txBody>
      </p:sp>
    </p:spTree>
    <p:extLst>
      <p:ext uri="{BB962C8B-B14F-4D97-AF65-F5344CB8AC3E}">
        <p14:creationId xmlns:p14="http://schemas.microsoft.com/office/powerpoint/2010/main" val="39347676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the “Incorporating Probabilistic Sensitivity Analysis” documentation</a:t>
            </a:r>
          </a:p>
          <a:p>
            <a:r>
              <a:rPr lang="en-US" i="1" dirty="0"/>
              <a:t>Review and run R-script “probabilistic-sensitivity-analysis” </a:t>
            </a:r>
          </a:p>
          <a:p>
            <a:r>
              <a:rPr lang="en-US" i="1" dirty="0"/>
              <a:t>Modify R-script “probabilistic-sensitivity-analysis”</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Tree>
    <p:extLst>
      <p:ext uri="{BB962C8B-B14F-4D97-AF65-F5344CB8AC3E}">
        <p14:creationId xmlns:p14="http://schemas.microsoft.com/office/powerpoint/2010/main" val="9273039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0D91A-C860-9441-BB05-B1946670979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F09C932-2802-8A41-851B-3569FA311AA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488316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models – HESIM</a:t>
            </a:r>
          </a:p>
        </p:txBody>
      </p:sp>
    </p:spTree>
    <p:extLst>
      <p:ext uri="{BB962C8B-B14F-4D97-AF65-F5344CB8AC3E}">
        <p14:creationId xmlns:p14="http://schemas.microsoft.com/office/powerpoint/2010/main" val="24587734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21133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Partitioned survival models</a:t>
            </a:r>
          </a:p>
        </p:txBody>
      </p:sp>
    </p:spTree>
    <p:extLst>
      <p:ext uri="{BB962C8B-B14F-4D97-AF65-F5344CB8AC3E}">
        <p14:creationId xmlns:p14="http://schemas.microsoft.com/office/powerpoint/2010/main" val="12492214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952397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Time-varying state-transition models</a:t>
            </a:r>
          </a:p>
        </p:txBody>
      </p:sp>
    </p:spTree>
    <p:extLst>
      <p:ext uri="{BB962C8B-B14F-4D97-AF65-F5344CB8AC3E}">
        <p14:creationId xmlns:p14="http://schemas.microsoft.com/office/powerpoint/2010/main" val="8095894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090478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Decision analysis</a:t>
            </a:r>
          </a:p>
        </p:txBody>
      </p:sp>
    </p:spTree>
    <p:extLst>
      <p:ext uri="{BB962C8B-B14F-4D97-AF65-F5344CB8AC3E}">
        <p14:creationId xmlns:p14="http://schemas.microsoft.com/office/powerpoint/2010/main" val="1056264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339996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 </a:t>
            </a:r>
          </a:p>
          <a:p>
            <a:r>
              <a:rPr lang="en-US" dirty="0"/>
              <a:t>Your problems are rarely unique</a:t>
            </a:r>
          </a:p>
          <a:p>
            <a:r>
              <a:rPr lang="en-US" dirty="0"/>
              <a:t>Easier to share and review</a:t>
            </a:r>
          </a:p>
          <a:p>
            <a:r>
              <a:rPr lang="en-US" dirty="0"/>
              <a:t>More complex analysis and microsimulation …..</a:t>
            </a:r>
          </a:p>
        </p:txBody>
      </p:sp>
    </p:spTree>
    <p:extLst>
      <p:ext uri="{BB962C8B-B14F-4D97-AF65-F5344CB8AC3E}">
        <p14:creationId xmlns:p14="http://schemas.microsoft.com/office/powerpoint/2010/main" val="27990263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099CF8-D6EA-2E4C-926F-0D79748A986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008987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2C1B9-E9E2-3542-950F-182CC445D88C}"/>
              </a:ext>
            </a:extLst>
          </p:cNvPr>
          <p:cNvSpPr>
            <a:spLocks noGrp="1"/>
          </p:cNvSpPr>
          <p:nvPr>
            <p:ph type="title"/>
          </p:nvPr>
        </p:nvSpPr>
        <p:spPr/>
        <p:txBody>
          <a:bodyPr/>
          <a:lstStyle/>
          <a:p>
            <a:r>
              <a:rPr lang="en-US" dirty="0"/>
              <a:t>SLIDES THAT MAY BE USEFUL</a:t>
            </a:r>
          </a:p>
        </p:txBody>
      </p:sp>
      <p:sp>
        <p:nvSpPr>
          <p:cNvPr id="3" name="Text Placeholder 2">
            <a:extLst>
              <a:ext uri="{FF2B5EF4-FFF2-40B4-BE49-F238E27FC236}">
                <a16:creationId xmlns:a16="http://schemas.microsoft.com/office/drawing/2014/main" id="{E2EAF2A9-9F24-2F49-BEC6-29D94046563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475239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1E74D-78F2-AD47-980D-0C481A5CDE6B}"/>
              </a:ext>
            </a:extLst>
          </p:cNvPr>
          <p:cNvSpPr>
            <a:spLocks noGrp="1"/>
          </p:cNvSpPr>
          <p:nvPr>
            <p:ph type="title"/>
          </p:nvPr>
        </p:nvSpPr>
        <p:spPr/>
        <p:txBody>
          <a:bodyPr/>
          <a:lstStyle/>
          <a:p>
            <a:r>
              <a:rPr lang="en-US" dirty="0">
                <a:latin typeface="Menlo" panose="020B0609030804020204" pitchFamily="49" charset="0"/>
                <a:ea typeface="Menlo" panose="020B0609030804020204" pitchFamily="49" charset="0"/>
                <a:cs typeface="Menlo" panose="020B0609030804020204" pitchFamily="49" charset="0"/>
              </a:rPr>
              <a:t>hesim</a:t>
            </a:r>
          </a:p>
        </p:txBody>
      </p:sp>
      <p:pic>
        <p:nvPicPr>
          <p:cNvPr id="4" name="Picture 3">
            <a:extLst>
              <a:ext uri="{FF2B5EF4-FFF2-40B4-BE49-F238E27FC236}">
                <a16:creationId xmlns:a16="http://schemas.microsoft.com/office/drawing/2014/main" id="{BED0BD64-635E-3D4C-B47E-2AAC6283928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9874" y="1231900"/>
            <a:ext cx="7834151" cy="2882194"/>
          </a:xfrm>
          <a:prstGeom prst="rect">
            <a:avLst/>
          </a:prstGeom>
        </p:spPr>
      </p:pic>
      <p:sp>
        <p:nvSpPr>
          <p:cNvPr id="5" name="Rectangle 4">
            <a:extLst>
              <a:ext uri="{FF2B5EF4-FFF2-40B4-BE49-F238E27FC236}">
                <a16:creationId xmlns:a16="http://schemas.microsoft.com/office/drawing/2014/main" id="{55D8319B-1C54-7344-AF56-E64F133630F3}"/>
              </a:ext>
            </a:extLst>
          </p:cNvPr>
          <p:cNvSpPr/>
          <p:nvPr/>
        </p:nvSpPr>
        <p:spPr>
          <a:xfrm>
            <a:off x="688766" y="4703965"/>
            <a:ext cx="3489097" cy="369332"/>
          </a:xfrm>
          <a:prstGeom prst="rect">
            <a:avLst/>
          </a:prstGeom>
        </p:spPr>
        <p:txBody>
          <a:bodyPr wrap="none">
            <a:spAutoFit/>
          </a:bodyPr>
          <a:lstStyle/>
          <a:p>
            <a:r>
              <a:rPr lang="en-US" dirty="0"/>
              <a:t>http://hesim-</a:t>
            </a:r>
            <a:r>
              <a:rPr lang="en-US" dirty="0" err="1"/>
              <a:t>dev.github.io</a:t>
            </a:r>
            <a:r>
              <a:rPr lang="en-US" dirty="0"/>
              <a:t>/hesim/</a:t>
            </a:r>
          </a:p>
        </p:txBody>
      </p:sp>
    </p:spTree>
    <p:extLst>
      <p:ext uri="{BB962C8B-B14F-4D97-AF65-F5344CB8AC3E}">
        <p14:creationId xmlns:p14="http://schemas.microsoft.com/office/powerpoint/2010/main" val="36883753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1E0A14-A9A9-6642-9F5A-51223B85404B}"/>
              </a:ext>
            </a:extLst>
          </p:cNvPr>
          <p:cNvSpPr>
            <a:spLocks noGrp="1"/>
          </p:cNvSpPr>
          <p:nvPr>
            <p:ph type="body" idx="1"/>
          </p:nvPr>
        </p:nvSpPr>
        <p:spPr>
          <a:xfrm>
            <a:off x="457198" y="1775866"/>
            <a:ext cx="7221795" cy="1605217"/>
          </a:xfrm>
        </p:spPr>
        <p:txBody>
          <a:bodyPr/>
          <a:lstStyle/>
          <a:p>
            <a:r>
              <a:rPr lang="en-US" b="1" dirty="0"/>
              <a:t>Integrating statistical and economic models with </a:t>
            </a:r>
            <a:r>
              <a:rPr lang="en-US" b="1" dirty="0" err="1">
                <a:latin typeface="Menlo" panose="020B0609030804020204" pitchFamily="49" charset="0"/>
                <a:ea typeface="Menlo" panose="020B0609030804020204" pitchFamily="49" charset="0"/>
                <a:cs typeface="Menlo" panose="020B0609030804020204" pitchFamily="49" charset="0"/>
              </a:rPr>
              <a:t>hesim</a:t>
            </a:r>
            <a:endParaRPr lang="en-US" b="1"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4740547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FB2BF-7439-894A-A6CB-78892CCD28FF}"/>
              </a:ext>
            </a:extLst>
          </p:cNvPr>
          <p:cNvSpPr>
            <a:spLocks noGrp="1"/>
          </p:cNvSpPr>
          <p:nvPr>
            <p:ph type="title"/>
          </p:nvPr>
        </p:nvSpPr>
        <p:spPr>
          <a:xfrm>
            <a:off x="457200" y="-1"/>
            <a:ext cx="7616825" cy="1143000"/>
          </a:xfrm>
        </p:spPr>
        <p:txBody>
          <a:bodyPr/>
          <a:lstStyle/>
          <a:p>
            <a:r>
              <a:rPr lang="en-US" dirty="0"/>
              <a:t>Economic modeling</a:t>
            </a:r>
          </a:p>
        </p:txBody>
      </p:sp>
      <p:sp>
        <p:nvSpPr>
          <p:cNvPr id="3" name="Content Placeholder 2">
            <a:extLst>
              <a:ext uri="{FF2B5EF4-FFF2-40B4-BE49-F238E27FC236}">
                <a16:creationId xmlns:a16="http://schemas.microsoft.com/office/drawing/2014/main" id="{25F0456B-0220-D941-B0F6-BEB788A0FAD1}"/>
              </a:ext>
            </a:extLst>
          </p:cNvPr>
          <p:cNvSpPr>
            <a:spLocks noGrp="1"/>
          </p:cNvSpPr>
          <p:nvPr>
            <p:ph idx="1"/>
          </p:nvPr>
        </p:nvSpPr>
        <p:spPr/>
        <p:txBody>
          <a:bodyPr/>
          <a:lstStyle/>
          <a:p>
            <a:r>
              <a:rPr lang="en-US" dirty="0"/>
              <a:t>Economic models are constructed by combining statistical models for disease progression, costs, and utilities</a:t>
            </a:r>
          </a:p>
          <a:p>
            <a:pPr lvl="1"/>
            <a:r>
              <a:rPr lang="en-US" dirty="0"/>
              <a:t>The disease progression models simulate health state occupancy probabilities</a:t>
            </a:r>
          </a:p>
          <a:p>
            <a:pPr lvl="1"/>
            <a:r>
              <a:rPr lang="en-US" dirty="0"/>
              <a:t>The utility and cost models predict utility and costs in each health state</a:t>
            </a:r>
          </a:p>
          <a:p>
            <a:r>
              <a:rPr lang="en-US" dirty="0"/>
              <a:t>Uncertainty in the parameters from the statistical models is propagated throughout the economic model and decision analysis with </a:t>
            </a:r>
            <a:r>
              <a:rPr lang="en-US" i="1" dirty="0"/>
              <a:t>probabilistic sensitivity analysis (PSA)</a:t>
            </a:r>
          </a:p>
          <a:p>
            <a:r>
              <a:rPr lang="en-US" dirty="0"/>
              <a:t>Supported economic models include N-state </a:t>
            </a:r>
            <a:r>
              <a:rPr lang="en-US" i="1" dirty="0"/>
              <a:t>partitioned survival models (PSMs) </a:t>
            </a:r>
            <a:r>
              <a:rPr lang="en-US" dirty="0"/>
              <a:t>and </a:t>
            </a:r>
            <a:r>
              <a:rPr lang="en-US" i="1" dirty="0"/>
              <a:t>continuous time state transition models (CTSTMs)</a:t>
            </a:r>
          </a:p>
        </p:txBody>
      </p:sp>
    </p:spTree>
    <p:extLst>
      <p:ext uri="{BB962C8B-B14F-4D97-AF65-F5344CB8AC3E}">
        <p14:creationId xmlns:p14="http://schemas.microsoft.com/office/powerpoint/2010/main" val="139393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1B0F4-0751-FF4F-9F77-D14CB41632F4}"/>
              </a:ext>
            </a:extLst>
          </p:cNvPr>
          <p:cNvSpPr>
            <a:spLocks noGrp="1"/>
          </p:cNvSpPr>
          <p:nvPr>
            <p:ph type="title"/>
          </p:nvPr>
        </p:nvSpPr>
        <p:spPr>
          <a:xfrm>
            <a:off x="457200" y="0"/>
            <a:ext cx="7616825" cy="1143000"/>
          </a:xfrm>
        </p:spPr>
        <p:txBody>
          <a:bodyPr>
            <a:normAutofit/>
          </a:bodyPr>
          <a:lstStyle/>
          <a:p>
            <a:br>
              <a:rPr lang="en-US" dirty="0"/>
            </a:br>
            <a:r>
              <a:rPr lang="en-US" sz="2200" dirty="0"/>
              <a:t>Example CTSTM in oncology (the IVI-NSCLC model)</a:t>
            </a:r>
            <a:br>
              <a:rPr lang="en-US" dirty="0"/>
            </a:br>
            <a:endParaRPr lang="en-US" dirty="0"/>
          </a:p>
        </p:txBody>
      </p:sp>
      <p:pic>
        <p:nvPicPr>
          <p:cNvPr id="3" name="Picture 2">
            <a:extLst>
              <a:ext uri="{FF2B5EF4-FFF2-40B4-BE49-F238E27FC236}">
                <a16:creationId xmlns:a16="http://schemas.microsoft.com/office/drawing/2014/main" id="{D728919A-324F-A04D-AD12-149BD89BCF9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34871" y="1143000"/>
            <a:ext cx="7009998" cy="3527759"/>
          </a:xfrm>
          <a:prstGeom prst="rect">
            <a:avLst/>
          </a:prstGeom>
        </p:spPr>
      </p:pic>
    </p:spTree>
    <p:extLst>
      <p:ext uri="{BB962C8B-B14F-4D97-AF65-F5344CB8AC3E}">
        <p14:creationId xmlns:p14="http://schemas.microsoft.com/office/powerpoint/2010/main" val="40534337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1B0F4-0751-FF4F-9F77-D14CB41632F4}"/>
              </a:ext>
            </a:extLst>
          </p:cNvPr>
          <p:cNvSpPr>
            <a:spLocks noGrp="1"/>
          </p:cNvSpPr>
          <p:nvPr>
            <p:ph type="title"/>
          </p:nvPr>
        </p:nvSpPr>
        <p:spPr>
          <a:xfrm>
            <a:off x="457200" y="0"/>
            <a:ext cx="7616825" cy="1143000"/>
          </a:xfrm>
        </p:spPr>
        <p:txBody>
          <a:bodyPr/>
          <a:lstStyle/>
          <a:p>
            <a:r>
              <a:rPr lang="en-US" dirty="0"/>
              <a:t>Expanding the standard 3-state oncology model to 4-states</a:t>
            </a:r>
          </a:p>
        </p:txBody>
      </p:sp>
      <p:pic>
        <p:nvPicPr>
          <p:cNvPr id="4" name="Picture 3">
            <a:extLst>
              <a:ext uri="{FF2B5EF4-FFF2-40B4-BE49-F238E27FC236}">
                <a16:creationId xmlns:a16="http://schemas.microsoft.com/office/drawing/2014/main" id="{776C92EE-21DE-6D4E-A423-801BBC86E9B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70485" y="845023"/>
            <a:ext cx="6178834" cy="4052997"/>
          </a:xfrm>
          <a:prstGeom prst="rect">
            <a:avLst/>
          </a:prstGeom>
        </p:spPr>
      </p:pic>
    </p:spTree>
    <p:extLst>
      <p:ext uri="{BB962C8B-B14F-4D97-AF65-F5344CB8AC3E}">
        <p14:creationId xmlns:p14="http://schemas.microsoft.com/office/powerpoint/2010/main" val="35236078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1B0F4-0751-FF4F-9F77-D14CB41632F4}"/>
              </a:ext>
            </a:extLst>
          </p:cNvPr>
          <p:cNvSpPr>
            <a:spLocks noGrp="1"/>
          </p:cNvSpPr>
          <p:nvPr>
            <p:ph type="title"/>
          </p:nvPr>
        </p:nvSpPr>
        <p:spPr>
          <a:xfrm>
            <a:off x="457200" y="0"/>
            <a:ext cx="7616825" cy="1143000"/>
          </a:xfrm>
        </p:spPr>
        <p:txBody>
          <a:bodyPr/>
          <a:lstStyle/>
          <a:p>
            <a:r>
              <a:rPr lang="en-US" dirty="0"/>
              <a:t>Parameterization using multi-state network meta-analysis conducted separately by line (1L, 2L)</a:t>
            </a:r>
          </a:p>
        </p:txBody>
      </p:sp>
      <p:pic>
        <p:nvPicPr>
          <p:cNvPr id="5" name="Picture 4">
            <a:extLst>
              <a:ext uri="{FF2B5EF4-FFF2-40B4-BE49-F238E27FC236}">
                <a16:creationId xmlns:a16="http://schemas.microsoft.com/office/drawing/2014/main" id="{4495F11F-A233-F84C-A62F-AC273F7FA0CD}"/>
              </a:ext>
            </a:extLst>
          </p:cNvPr>
          <p:cNvPicPr>
            <a:picLocks noChangeAspect="1"/>
          </p:cNvPicPr>
          <p:nvPr/>
        </p:nvPicPr>
        <p:blipFill>
          <a:blip r:embed="rId2"/>
          <a:stretch>
            <a:fillRect/>
          </a:stretch>
        </p:blipFill>
        <p:spPr>
          <a:xfrm>
            <a:off x="996287" y="1444336"/>
            <a:ext cx="6625988" cy="1530288"/>
          </a:xfrm>
          <a:prstGeom prst="rect">
            <a:avLst/>
          </a:prstGeom>
        </p:spPr>
      </p:pic>
      <p:pic>
        <p:nvPicPr>
          <p:cNvPr id="6" name="Picture 5">
            <a:extLst>
              <a:ext uri="{FF2B5EF4-FFF2-40B4-BE49-F238E27FC236}">
                <a16:creationId xmlns:a16="http://schemas.microsoft.com/office/drawing/2014/main" id="{E3EC69AB-0DC4-904E-B926-1472840EBDF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80566" y="3275960"/>
            <a:ext cx="7093459" cy="1595777"/>
          </a:xfrm>
          <a:prstGeom prst="rect">
            <a:avLst/>
          </a:prstGeom>
        </p:spPr>
      </p:pic>
    </p:spTree>
    <p:extLst>
      <p:ext uri="{BB962C8B-B14F-4D97-AF65-F5344CB8AC3E}">
        <p14:creationId xmlns:p14="http://schemas.microsoft.com/office/powerpoint/2010/main" val="26321036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7D04A-628C-9B48-8B62-A3F2BC91430F}"/>
              </a:ext>
            </a:extLst>
          </p:cNvPr>
          <p:cNvSpPr>
            <a:spLocks noGrp="1"/>
          </p:cNvSpPr>
          <p:nvPr>
            <p:ph type="title"/>
          </p:nvPr>
        </p:nvSpPr>
        <p:spPr/>
        <p:txBody>
          <a:bodyPr/>
          <a:lstStyle/>
          <a:p>
            <a:r>
              <a:rPr lang="en-US" dirty="0"/>
              <a:t>Integration of statistical and economic models</a:t>
            </a:r>
          </a:p>
        </p:txBody>
      </p:sp>
      <p:pic>
        <p:nvPicPr>
          <p:cNvPr id="5" name="Picture 4">
            <a:extLst>
              <a:ext uri="{FF2B5EF4-FFF2-40B4-BE49-F238E27FC236}">
                <a16:creationId xmlns:a16="http://schemas.microsoft.com/office/drawing/2014/main" id="{27AF123E-59A9-A84D-B400-1666BEB74C9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59175" y="1413554"/>
            <a:ext cx="3158015" cy="822960"/>
          </a:xfrm>
          <a:prstGeom prst="rect">
            <a:avLst/>
          </a:prstGeom>
        </p:spPr>
      </p:pic>
      <p:pic>
        <p:nvPicPr>
          <p:cNvPr id="6" name="Picture 5">
            <a:extLst>
              <a:ext uri="{FF2B5EF4-FFF2-40B4-BE49-F238E27FC236}">
                <a16:creationId xmlns:a16="http://schemas.microsoft.com/office/drawing/2014/main" id="{3393EA35-4472-FC4B-800B-9B566B63738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945578" y="3473428"/>
            <a:ext cx="3360420" cy="843295"/>
          </a:xfrm>
          <a:prstGeom prst="rect">
            <a:avLst/>
          </a:prstGeom>
        </p:spPr>
      </p:pic>
      <p:pic>
        <p:nvPicPr>
          <p:cNvPr id="7" name="Picture 6">
            <a:extLst>
              <a:ext uri="{FF2B5EF4-FFF2-40B4-BE49-F238E27FC236}">
                <a16:creationId xmlns:a16="http://schemas.microsoft.com/office/drawing/2014/main" id="{D23ED3B5-0892-654E-8CFD-DB73576710E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107557" y="3499750"/>
            <a:ext cx="3360420" cy="789446"/>
          </a:xfrm>
          <a:prstGeom prst="rect">
            <a:avLst/>
          </a:prstGeom>
        </p:spPr>
      </p:pic>
      <p:pic>
        <p:nvPicPr>
          <p:cNvPr id="8" name="Picture 7">
            <a:extLst>
              <a:ext uri="{FF2B5EF4-FFF2-40B4-BE49-F238E27FC236}">
                <a16:creationId xmlns:a16="http://schemas.microsoft.com/office/drawing/2014/main" id="{F475E69C-42DE-EA47-8909-89B919B7261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957724" y="1414704"/>
            <a:ext cx="3158015" cy="822960"/>
          </a:xfrm>
          <a:prstGeom prst="rect">
            <a:avLst/>
          </a:prstGeom>
        </p:spPr>
      </p:pic>
      <p:grpSp>
        <p:nvGrpSpPr>
          <p:cNvPr id="9" name="Group 8">
            <a:extLst>
              <a:ext uri="{FF2B5EF4-FFF2-40B4-BE49-F238E27FC236}">
                <a16:creationId xmlns:a16="http://schemas.microsoft.com/office/drawing/2014/main" id="{4E2B9B38-F523-F54A-AFB3-C943176B301E}"/>
              </a:ext>
            </a:extLst>
          </p:cNvPr>
          <p:cNvGrpSpPr/>
          <p:nvPr/>
        </p:nvGrpSpPr>
        <p:grpSpPr>
          <a:xfrm>
            <a:off x="1665898" y="1661867"/>
            <a:ext cx="1666758" cy="2344236"/>
            <a:chOff x="2883847" y="1735607"/>
            <a:chExt cx="2222347" cy="3125648"/>
          </a:xfrm>
        </p:grpSpPr>
        <p:cxnSp>
          <p:nvCxnSpPr>
            <p:cNvPr id="10" name="Straight Arrow Connector 9">
              <a:extLst>
                <a:ext uri="{FF2B5EF4-FFF2-40B4-BE49-F238E27FC236}">
                  <a16:creationId xmlns:a16="http://schemas.microsoft.com/office/drawing/2014/main" id="{C100D812-CCFA-4045-9840-B214C7704D3A}"/>
                </a:ext>
              </a:extLst>
            </p:cNvPr>
            <p:cNvCxnSpPr>
              <a:cxnSpLocks/>
            </p:cNvCxnSpPr>
            <p:nvPr/>
          </p:nvCxnSpPr>
          <p:spPr>
            <a:xfrm flipH="1">
              <a:off x="2883847" y="2268415"/>
              <a:ext cx="387317" cy="2592840"/>
            </a:xfrm>
            <a:prstGeom prst="straightConnector1">
              <a:avLst/>
            </a:prstGeom>
            <a:ln w="12700" cap="flat" cmpd="sng" algn="ctr">
              <a:solidFill>
                <a:srgbClr val="00813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E19378D2-F6D1-AE41-867C-CB64D6D87F3D}"/>
                </a:ext>
              </a:extLst>
            </p:cNvPr>
            <p:cNvCxnSpPr>
              <a:cxnSpLocks/>
            </p:cNvCxnSpPr>
            <p:nvPr/>
          </p:nvCxnSpPr>
          <p:spPr>
            <a:xfrm flipH="1">
              <a:off x="4796475" y="2215698"/>
              <a:ext cx="309719" cy="2645557"/>
            </a:xfrm>
            <a:prstGeom prst="straightConnector1">
              <a:avLst/>
            </a:prstGeom>
            <a:ln w="12700" cap="flat" cmpd="sng" algn="ctr">
              <a:solidFill>
                <a:srgbClr val="00813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7E7BEDA1-8618-E947-8A32-A82C9C44B168}"/>
                </a:ext>
              </a:extLst>
            </p:cNvPr>
            <p:cNvCxnSpPr>
              <a:cxnSpLocks/>
            </p:cNvCxnSpPr>
            <p:nvPr/>
          </p:nvCxnSpPr>
          <p:spPr>
            <a:xfrm flipH="1">
              <a:off x="3631733" y="1735607"/>
              <a:ext cx="582366" cy="2450511"/>
            </a:xfrm>
            <a:prstGeom prst="straightConnector1">
              <a:avLst/>
            </a:prstGeom>
            <a:ln w="12700" cap="flat" cmpd="sng" algn="ctr">
              <a:solidFill>
                <a:srgbClr val="00813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3" name="Group 12">
            <a:extLst>
              <a:ext uri="{FF2B5EF4-FFF2-40B4-BE49-F238E27FC236}">
                <a16:creationId xmlns:a16="http://schemas.microsoft.com/office/drawing/2014/main" id="{97D2AAB3-49FB-A242-9D5E-56488AF0DB19}"/>
              </a:ext>
            </a:extLst>
          </p:cNvPr>
          <p:cNvGrpSpPr/>
          <p:nvPr/>
        </p:nvGrpSpPr>
        <p:grpSpPr>
          <a:xfrm>
            <a:off x="1965047" y="1620145"/>
            <a:ext cx="3851964" cy="2385957"/>
            <a:chOff x="3282708" y="1679978"/>
            <a:chExt cx="5135952" cy="3181276"/>
          </a:xfrm>
        </p:grpSpPr>
        <p:cxnSp>
          <p:nvCxnSpPr>
            <p:cNvPr id="14" name="Straight Arrow Connector 13">
              <a:extLst>
                <a:ext uri="{FF2B5EF4-FFF2-40B4-BE49-F238E27FC236}">
                  <a16:creationId xmlns:a16="http://schemas.microsoft.com/office/drawing/2014/main" id="{3B555B08-8AB1-B24C-8694-85692ACFAA9C}"/>
                </a:ext>
              </a:extLst>
            </p:cNvPr>
            <p:cNvCxnSpPr>
              <a:cxnSpLocks/>
            </p:cNvCxnSpPr>
            <p:nvPr/>
          </p:nvCxnSpPr>
          <p:spPr>
            <a:xfrm>
              <a:off x="3282708" y="2268415"/>
              <a:ext cx="4683771" cy="2592839"/>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503E7890-375D-6B4F-9AF9-752D4050C579}"/>
                </a:ext>
              </a:extLst>
            </p:cNvPr>
            <p:cNvCxnSpPr>
              <a:cxnSpLocks/>
            </p:cNvCxnSpPr>
            <p:nvPr/>
          </p:nvCxnSpPr>
          <p:spPr>
            <a:xfrm>
              <a:off x="4252576" y="1679978"/>
              <a:ext cx="4166084" cy="2579022"/>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6" name="Group 15">
            <a:extLst>
              <a:ext uri="{FF2B5EF4-FFF2-40B4-BE49-F238E27FC236}">
                <a16:creationId xmlns:a16="http://schemas.microsoft.com/office/drawing/2014/main" id="{9E00CCCC-8972-6A48-B8CD-D8A5105AE17F}"/>
              </a:ext>
            </a:extLst>
          </p:cNvPr>
          <p:cNvGrpSpPr/>
          <p:nvPr/>
        </p:nvGrpSpPr>
        <p:grpSpPr>
          <a:xfrm>
            <a:off x="5869437" y="1623040"/>
            <a:ext cx="1480846" cy="2393078"/>
            <a:chOff x="7622937" y="1561009"/>
            <a:chExt cx="1974463" cy="3190771"/>
          </a:xfrm>
        </p:grpSpPr>
        <p:cxnSp>
          <p:nvCxnSpPr>
            <p:cNvPr id="17" name="Straight Arrow Connector 16">
              <a:extLst>
                <a:ext uri="{FF2B5EF4-FFF2-40B4-BE49-F238E27FC236}">
                  <a16:creationId xmlns:a16="http://schemas.microsoft.com/office/drawing/2014/main" id="{B6979893-DA3A-EF44-B58C-6C78569DB99E}"/>
                </a:ext>
              </a:extLst>
            </p:cNvPr>
            <p:cNvCxnSpPr>
              <a:cxnSpLocks/>
            </p:cNvCxnSpPr>
            <p:nvPr/>
          </p:nvCxnSpPr>
          <p:spPr>
            <a:xfrm>
              <a:off x="7622937" y="2106222"/>
              <a:ext cx="447783" cy="2645557"/>
            </a:xfrm>
            <a:prstGeom prst="straightConnector1">
              <a:avLst/>
            </a:prstGeom>
            <a:ln w="12700" cap="flat" cmpd="sng" algn="ctr">
              <a:solidFill>
                <a:schemeClr val="tx2">
                  <a:alpha val="72000"/>
                </a:schemeClr>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D6CD0A9-BA6E-7F47-9A2B-54A84ECFB743}"/>
                </a:ext>
              </a:extLst>
            </p:cNvPr>
            <p:cNvCxnSpPr>
              <a:cxnSpLocks/>
            </p:cNvCxnSpPr>
            <p:nvPr/>
          </p:nvCxnSpPr>
          <p:spPr>
            <a:xfrm flipH="1">
              <a:off x="8349371" y="1561009"/>
              <a:ext cx="57709" cy="2757042"/>
            </a:xfrm>
            <a:prstGeom prst="straightConnector1">
              <a:avLst/>
            </a:prstGeom>
            <a:ln w="12700" cap="flat" cmpd="sng" algn="ctr">
              <a:solidFill>
                <a:schemeClr val="tx2">
                  <a:alpha val="72000"/>
                </a:schemeClr>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8BD7D6B0-AD1D-0B4F-9DAA-5EB98EBB5683}"/>
                </a:ext>
              </a:extLst>
            </p:cNvPr>
            <p:cNvCxnSpPr>
              <a:cxnSpLocks/>
            </p:cNvCxnSpPr>
            <p:nvPr/>
          </p:nvCxnSpPr>
          <p:spPr>
            <a:xfrm>
              <a:off x="9261126" y="2083948"/>
              <a:ext cx="336274" cy="2667832"/>
            </a:xfrm>
            <a:prstGeom prst="straightConnector1">
              <a:avLst/>
            </a:prstGeom>
            <a:ln w="12700" cap="flat" cmpd="sng" algn="ctr">
              <a:solidFill>
                <a:schemeClr val="tx2">
                  <a:alpha val="72000"/>
                </a:schemeClr>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
        <p:nvSpPr>
          <p:cNvPr id="20" name="TextBox 19">
            <a:extLst>
              <a:ext uri="{FF2B5EF4-FFF2-40B4-BE49-F238E27FC236}">
                <a16:creationId xmlns:a16="http://schemas.microsoft.com/office/drawing/2014/main" id="{419CE6A7-6B7C-0946-8A2A-5DA8DA13AE9F}"/>
              </a:ext>
            </a:extLst>
          </p:cNvPr>
          <p:cNvSpPr txBox="1"/>
          <p:nvPr/>
        </p:nvSpPr>
        <p:spPr>
          <a:xfrm>
            <a:off x="225225" y="1773455"/>
            <a:ext cx="1032314" cy="380141"/>
          </a:xfrm>
          <a:prstGeom prst="rect">
            <a:avLst/>
          </a:prstGeom>
          <a:noFill/>
        </p:spPr>
        <p:txBody>
          <a:bodyPr wrap="square" lIns="0" tIns="0" rIns="0" bIns="0" rtlCol="0">
            <a:noAutofit/>
          </a:bodyPr>
          <a:lstStyle/>
          <a:p>
            <a:r>
              <a:rPr lang="en-US" sz="1200" dirty="0">
                <a:solidFill>
                  <a:schemeClr val="tx1">
                    <a:lumMod val="75000"/>
                  </a:schemeClr>
                </a:solidFill>
              </a:rPr>
              <a:t>Evidence synthesis models</a:t>
            </a:r>
          </a:p>
        </p:txBody>
      </p:sp>
      <p:sp>
        <p:nvSpPr>
          <p:cNvPr id="21" name="TextBox 20">
            <a:extLst>
              <a:ext uri="{FF2B5EF4-FFF2-40B4-BE49-F238E27FC236}">
                <a16:creationId xmlns:a16="http://schemas.microsoft.com/office/drawing/2014/main" id="{D110CC2E-60E7-1D4A-9FAF-94F44F0A6706}"/>
              </a:ext>
            </a:extLst>
          </p:cNvPr>
          <p:cNvSpPr txBox="1"/>
          <p:nvPr/>
        </p:nvSpPr>
        <p:spPr>
          <a:xfrm>
            <a:off x="265631" y="3646535"/>
            <a:ext cx="957356" cy="550088"/>
          </a:xfrm>
          <a:prstGeom prst="rect">
            <a:avLst/>
          </a:prstGeom>
          <a:noFill/>
        </p:spPr>
        <p:txBody>
          <a:bodyPr wrap="square" lIns="0" tIns="0" rIns="0" bIns="0" rtlCol="0">
            <a:noAutofit/>
          </a:bodyPr>
          <a:lstStyle/>
          <a:p>
            <a:r>
              <a:rPr lang="en-US" sz="1200" dirty="0">
                <a:solidFill>
                  <a:schemeClr val="tx1">
                    <a:lumMod val="75000"/>
                  </a:schemeClr>
                </a:solidFill>
              </a:rPr>
              <a:t>Simulation models</a:t>
            </a:r>
          </a:p>
        </p:txBody>
      </p:sp>
    </p:spTree>
    <p:extLst>
      <p:ext uri="{BB962C8B-B14F-4D97-AF65-F5344CB8AC3E}">
        <p14:creationId xmlns:p14="http://schemas.microsoft.com/office/powerpoint/2010/main" val="847698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EA8FF-346F-9447-B104-90A42381284F}"/>
              </a:ext>
            </a:extLst>
          </p:cNvPr>
          <p:cNvSpPr>
            <a:spLocks noGrp="1"/>
          </p:cNvSpPr>
          <p:nvPr>
            <p:ph type="title"/>
          </p:nvPr>
        </p:nvSpPr>
        <p:spPr/>
        <p:txBody>
          <a:bodyPr/>
          <a:lstStyle/>
          <a:p>
            <a:r>
              <a:rPr lang="en-US" dirty="0"/>
              <a:t>Time scales for multi-state models</a:t>
            </a:r>
          </a:p>
        </p:txBody>
      </p:sp>
      <p:sp>
        <p:nvSpPr>
          <p:cNvPr id="3" name="Content Placeholder 2">
            <a:extLst>
              <a:ext uri="{FF2B5EF4-FFF2-40B4-BE49-F238E27FC236}">
                <a16:creationId xmlns:a16="http://schemas.microsoft.com/office/drawing/2014/main" id="{903022CB-965A-CC49-97DB-116A97BCEE29}"/>
              </a:ext>
            </a:extLst>
          </p:cNvPr>
          <p:cNvSpPr>
            <a:spLocks noGrp="1"/>
          </p:cNvSpPr>
          <p:nvPr>
            <p:ph idx="1"/>
          </p:nvPr>
        </p:nvSpPr>
        <p:spPr>
          <a:xfrm>
            <a:off x="457200" y="1150936"/>
            <a:ext cx="7616825" cy="3388113"/>
          </a:xfrm>
        </p:spPr>
        <p:txBody>
          <a:bodyPr/>
          <a:lstStyle/>
          <a:p>
            <a:pPr marL="808038" indent="-457200">
              <a:buFont typeface="+mj-lt"/>
              <a:buAutoNum type="arabicPeriod"/>
            </a:pPr>
            <a:r>
              <a:rPr lang="en-US" sz="2000" dirty="0"/>
              <a:t>Markov (i.e., “clock-forward”) implies that the hazard function is based on time since initiating 1L treatment</a:t>
            </a:r>
          </a:p>
          <a:p>
            <a:pPr marL="808038" indent="-457200">
              <a:buFont typeface="+mj-lt"/>
              <a:buAutoNum type="arabicPeriod"/>
            </a:pPr>
            <a:r>
              <a:rPr lang="en-US" sz="2000" dirty="0"/>
              <a:t>Semi-Markov (i.e., “clock-reset”) implies that the hazard function is based on time since entering each state</a:t>
            </a:r>
          </a:p>
          <a:p>
            <a:endParaRPr lang="en-US" dirty="0"/>
          </a:p>
        </p:txBody>
      </p:sp>
      <p:pic>
        <p:nvPicPr>
          <p:cNvPr id="5" name="Picture 4">
            <a:extLst>
              <a:ext uri="{FF2B5EF4-FFF2-40B4-BE49-F238E27FC236}">
                <a16:creationId xmlns:a16="http://schemas.microsoft.com/office/drawing/2014/main" id="{9F98A120-23E2-4940-8ACA-9872F07D5D3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81472" y="2756502"/>
            <a:ext cx="5318287" cy="1610619"/>
          </a:xfrm>
          <a:prstGeom prst="rect">
            <a:avLst/>
          </a:prstGeom>
        </p:spPr>
      </p:pic>
      <p:sp>
        <p:nvSpPr>
          <p:cNvPr id="7" name="Rounded Rectangular Callout 6">
            <a:extLst>
              <a:ext uri="{FF2B5EF4-FFF2-40B4-BE49-F238E27FC236}">
                <a16:creationId xmlns:a16="http://schemas.microsoft.com/office/drawing/2014/main" id="{26C208C6-3EBE-7F49-9681-C72779188B90}"/>
              </a:ext>
            </a:extLst>
          </p:cNvPr>
          <p:cNvSpPr/>
          <p:nvPr/>
        </p:nvSpPr>
        <p:spPr>
          <a:xfrm>
            <a:off x="6053732" y="2664542"/>
            <a:ext cx="2229710" cy="459076"/>
          </a:xfrm>
          <a:prstGeom prst="wedgeRoundRectCallout">
            <a:avLst>
              <a:gd name="adj1" fmla="val -49153"/>
              <a:gd name="adj2" fmla="val 115131"/>
              <a:gd name="adj3" fmla="val 16667"/>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NMA is a “clock-forward” model </a:t>
            </a:r>
          </a:p>
        </p:txBody>
      </p:sp>
      <p:sp>
        <p:nvSpPr>
          <p:cNvPr id="8" name="Rounded Rectangular Callout 7">
            <a:extLst>
              <a:ext uri="{FF2B5EF4-FFF2-40B4-BE49-F238E27FC236}">
                <a16:creationId xmlns:a16="http://schemas.microsoft.com/office/drawing/2014/main" id="{8D97F0FB-7D95-B044-BD89-8D1F3E01B708}"/>
              </a:ext>
            </a:extLst>
          </p:cNvPr>
          <p:cNvSpPr/>
          <p:nvPr/>
        </p:nvSpPr>
        <p:spPr>
          <a:xfrm>
            <a:off x="6053732" y="3992564"/>
            <a:ext cx="2229710" cy="612648"/>
          </a:xfrm>
          <a:prstGeom prst="wedgeRoundRectCallout">
            <a:avLst>
              <a:gd name="adj1" fmla="val -48787"/>
              <a:gd name="adj2" fmla="val -102803"/>
              <a:gd name="adj3" fmla="val 16667"/>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But time resets when entering S</a:t>
            </a:r>
            <a:r>
              <a:rPr lang="en-US" sz="1100" baseline="-25000" dirty="0"/>
              <a:t>2</a:t>
            </a:r>
            <a:r>
              <a:rPr lang="en-US" sz="1100" dirty="0"/>
              <a:t> in the 4–state model</a:t>
            </a:r>
          </a:p>
        </p:txBody>
      </p:sp>
    </p:spTree>
    <p:extLst>
      <p:ext uri="{BB962C8B-B14F-4D97-AF65-F5344CB8AC3E}">
        <p14:creationId xmlns:p14="http://schemas.microsoft.com/office/powerpoint/2010/main" val="286426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052 -0.0003 L -0.09583 -0.0003 " pathEditMode="relative" rAng="0" ptsTypes="AA">
                                      <p:cBhvr>
                                        <p:cTn id="6" dur="1000" fill="hold"/>
                                        <p:tgtEl>
                                          <p:spTgt spid="5"/>
                                        </p:tgtEl>
                                        <p:attrNameLst>
                                          <p:attrName>ppt_x</p:attrName>
                                          <p:attrName>ppt_y</p:attrName>
                                        </p:attrNameLst>
                                      </p:cBhvr>
                                      <p:rCtr x="-4826" y="0"/>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156E9-5D95-0749-A61C-4FE70053458E}"/>
              </a:ext>
            </a:extLst>
          </p:cNvPr>
          <p:cNvSpPr>
            <a:spLocks noGrp="1"/>
          </p:cNvSpPr>
          <p:nvPr>
            <p:ph type="title"/>
          </p:nvPr>
        </p:nvSpPr>
        <p:spPr/>
        <p:txBody>
          <a:bodyPr/>
          <a:lstStyle/>
          <a:p>
            <a:r>
              <a:rPr lang="en-US" dirty="0"/>
              <a:t>Two methods for simulating multi-state models</a:t>
            </a:r>
          </a:p>
        </p:txBody>
      </p:sp>
      <p:sp>
        <p:nvSpPr>
          <p:cNvPr id="3" name="Content Placeholder 2">
            <a:extLst>
              <a:ext uri="{FF2B5EF4-FFF2-40B4-BE49-F238E27FC236}">
                <a16:creationId xmlns:a16="http://schemas.microsoft.com/office/drawing/2014/main" id="{CBA2C12F-5FA5-9447-A9D7-3F3F9BC33178}"/>
              </a:ext>
            </a:extLst>
          </p:cNvPr>
          <p:cNvSpPr>
            <a:spLocks noGrp="1"/>
          </p:cNvSpPr>
          <p:nvPr>
            <p:ph idx="1"/>
          </p:nvPr>
        </p:nvSpPr>
        <p:spPr/>
        <p:txBody>
          <a:bodyPr/>
          <a:lstStyle/>
          <a:p>
            <a:pPr marL="342900" indent="-342900">
              <a:buFont typeface="+mj-lt"/>
              <a:buAutoNum type="arabicPeriod"/>
            </a:pPr>
            <a:r>
              <a:rPr lang="en-US" dirty="0"/>
              <a:t>Cohort simulation (Aalen-Johansen estimator)</a:t>
            </a:r>
          </a:p>
          <a:p>
            <a:pPr marL="563562" lvl="1" indent="-342900"/>
            <a:r>
              <a:rPr lang="en-US" dirty="0"/>
              <a:t>Matrix version of the Kaplan-Meier estimator that can compute state occupancy probabilities</a:t>
            </a:r>
          </a:p>
          <a:p>
            <a:pPr marL="563562" lvl="1" indent="-342900"/>
            <a:r>
              <a:rPr lang="en-US" dirty="0"/>
              <a:t>Only applicable to clock-forward models</a:t>
            </a:r>
          </a:p>
          <a:p>
            <a:pPr marL="342900" indent="-342900">
              <a:buFont typeface="+mj-lt"/>
              <a:buAutoNum type="arabicPeriod"/>
            </a:pPr>
            <a:r>
              <a:rPr lang="en-US" dirty="0"/>
              <a:t>Individual-level simulation</a:t>
            </a:r>
          </a:p>
          <a:p>
            <a:pPr marL="563562" lvl="1" indent="-342900"/>
            <a:r>
              <a:rPr lang="en-US" dirty="0"/>
              <a:t>Simulate trajectories through multi-state model with random number generation for a large number of patients</a:t>
            </a:r>
          </a:p>
          <a:p>
            <a:pPr marL="563562" lvl="1" indent="-342900"/>
            <a:r>
              <a:rPr lang="en-US" dirty="0"/>
              <a:t>Compute expected values by averaging over simulating patients</a:t>
            </a:r>
          </a:p>
          <a:p>
            <a:pPr marL="563562" lvl="1" indent="-342900"/>
            <a:r>
              <a:rPr lang="en-US" dirty="0"/>
              <a:t>Applicable to both clock-forward and clock-reset models</a:t>
            </a:r>
          </a:p>
          <a:p>
            <a:pPr marL="563562" lvl="1" indent="-342900"/>
            <a:endParaRPr lang="en-US" dirty="0"/>
          </a:p>
          <a:p>
            <a:endParaRPr lang="en-US" dirty="0"/>
          </a:p>
          <a:p>
            <a:endParaRPr lang="en-US" dirty="0"/>
          </a:p>
        </p:txBody>
      </p:sp>
    </p:spTree>
    <p:extLst>
      <p:ext uri="{BB962C8B-B14F-4D97-AF65-F5344CB8AC3E}">
        <p14:creationId xmlns:p14="http://schemas.microsoft.com/office/powerpoint/2010/main" val="254562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1E0A14-A9A9-6642-9F5A-51223B85404B}"/>
              </a:ext>
            </a:extLst>
          </p:cNvPr>
          <p:cNvSpPr>
            <a:spLocks noGrp="1"/>
          </p:cNvSpPr>
          <p:nvPr>
            <p:ph type="body" idx="1"/>
          </p:nvPr>
        </p:nvSpPr>
        <p:spPr>
          <a:xfrm>
            <a:off x="457198" y="1775866"/>
            <a:ext cx="7221795" cy="1605217"/>
          </a:xfrm>
        </p:spPr>
        <p:txBody>
          <a:bodyPr/>
          <a:lstStyle/>
          <a:p>
            <a:r>
              <a:rPr lang="en-US" b="1" dirty="0"/>
              <a:t>Simulating a simplified 3-state NSCLC model with </a:t>
            </a:r>
            <a:r>
              <a:rPr lang="en-US" b="1" dirty="0" err="1">
                <a:latin typeface="Menlo" panose="020B0609030804020204" pitchFamily="49" charset="0"/>
                <a:ea typeface="Menlo" panose="020B0609030804020204" pitchFamily="49" charset="0"/>
                <a:cs typeface="Menlo" panose="020B0609030804020204" pitchFamily="49" charset="0"/>
              </a:rPr>
              <a:t>hesim</a:t>
            </a:r>
            <a:r>
              <a:rPr lang="en-US" b="1" dirty="0"/>
              <a:t> using an individual-level simulation</a:t>
            </a:r>
          </a:p>
        </p:txBody>
      </p:sp>
    </p:spTree>
    <p:extLst>
      <p:ext uri="{BB962C8B-B14F-4D97-AF65-F5344CB8AC3E}">
        <p14:creationId xmlns:p14="http://schemas.microsoft.com/office/powerpoint/2010/main" val="4207989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Tree>
    <p:extLst>
      <p:ext uri="{BB962C8B-B14F-4D97-AF65-F5344CB8AC3E}">
        <p14:creationId xmlns:p14="http://schemas.microsoft.com/office/powerpoint/2010/main" val="13730363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793F9-1AE4-EC42-9176-5337604E0D0B}"/>
              </a:ext>
            </a:extLst>
          </p:cNvPr>
          <p:cNvSpPr>
            <a:spLocks noGrp="1"/>
          </p:cNvSpPr>
          <p:nvPr>
            <p:ph type="title"/>
          </p:nvPr>
        </p:nvSpPr>
        <p:spPr/>
        <p:txBody>
          <a:bodyPr/>
          <a:lstStyle/>
          <a:p>
            <a:r>
              <a:rPr lang="en-US" dirty="0"/>
              <a:t>Treatment strategies </a:t>
            </a:r>
          </a:p>
        </p:txBody>
      </p:sp>
      <p:sp>
        <p:nvSpPr>
          <p:cNvPr id="3" name="Content Placeholder 2">
            <a:extLst>
              <a:ext uri="{FF2B5EF4-FFF2-40B4-BE49-F238E27FC236}">
                <a16:creationId xmlns:a16="http://schemas.microsoft.com/office/drawing/2014/main" id="{3DD88149-46B0-134A-8412-4B1B1DA779C5}"/>
              </a:ext>
            </a:extLst>
          </p:cNvPr>
          <p:cNvSpPr>
            <a:spLocks noGrp="1"/>
          </p:cNvSpPr>
          <p:nvPr>
            <p:ph idx="1"/>
          </p:nvPr>
        </p:nvSpPr>
        <p:spPr>
          <a:xfrm>
            <a:off x="457200" y="1150936"/>
            <a:ext cx="7616825" cy="412393"/>
          </a:xfrm>
        </p:spPr>
        <p:txBody>
          <a:bodyPr/>
          <a:lstStyle/>
          <a:p>
            <a:r>
              <a:rPr lang="en-US" dirty="0"/>
              <a:t>For simplicity, we will compare 2 treatment strategies </a:t>
            </a:r>
          </a:p>
        </p:txBody>
      </p:sp>
      <p:sp>
        <p:nvSpPr>
          <p:cNvPr id="5" name="TextBox 4">
            <a:extLst>
              <a:ext uri="{FF2B5EF4-FFF2-40B4-BE49-F238E27FC236}">
                <a16:creationId xmlns:a16="http://schemas.microsoft.com/office/drawing/2014/main" id="{B57F7F6E-021A-084C-8B27-924D5CD5C17B}"/>
              </a:ext>
            </a:extLst>
          </p:cNvPr>
          <p:cNvSpPr txBox="1"/>
          <p:nvPr/>
        </p:nvSpPr>
        <p:spPr>
          <a:xfrm>
            <a:off x="753352" y="1571265"/>
            <a:ext cx="7220609" cy="830015"/>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strategies &lt;- </a:t>
            </a:r>
            <a:r>
              <a:rPr lang="en-US" sz="1300" dirty="0" err="1">
                <a:latin typeface="Lucida Console"/>
                <a:cs typeface="Lucida Console"/>
              </a:rPr>
              <a:t>data.table</a:t>
            </a:r>
            <a:r>
              <a:rPr lang="en-US" sz="1300" dirty="0">
                <a:latin typeface="Lucida Console"/>
                <a:cs typeface="Lucida Console"/>
              </a:rPr>
              <a:t>(</a:t>
            </a:r>
            <a:r>
              <a:rPr lang="en-US" sz="1300" dirty="0" err="1">
                <a:latin typeface="Lucida Console"/>
                <a:cs typeface="Lucida Console"/>
              </a:rPr>
              <a:t>strategy_id</a:t>
            </a:r>
            <a:r>
              <a:rPr lang="en-US" sz="1300" dirty="0">
                <a:latin typeface="Lucida Console"/>
                <a:cs typeface="Lucida Console"/>
              </a:rPr>
              <a:t> = 1:2,</a:t>
            </a:r>
          </a:p>
          <a:p>
            <a:r>
              <a:rPr lang="en-US" sz="1300" dirty="0">
                <a:latin typeface="Lucida Console"/>
                <a:cs typeface="Lucida Console"/>
              </a:rPr>
              <a:t>                          </a:t>
            </a:r>
            <a:r>
              <a:rPr lang="en-US" sz="1300" dirty="0" err="1">
                <a:latin typeface="Lucida Console"/>
                <a:cs typeface="Lucida Console"/>
              </a:rPr>
              <a:t>strategy_name</a:t>
            </a:r>
            <a:r>
              <a:rPr lang="en-US" sz="1300" dirty="0">
                <a:latin typeface="Lucida Console"/>
                <a:cs typeface="Lucida Console"/>
              </a:rPr>
              <a:t> = c(“gefitinib”, “erlotinib”)</a:t>
            </a:r>
          </a:p>
          <a:p>
            <a:r>
              <a:rPr lang="en-US" sz="1300" dirty="0">
                <a:latin typeface="Lucida Console"/>
                <a:cs typeface="Lucida Console"/>
              </a:rPr>
              <a:t> print(strategies)</a:t>
            </a:r>
          </a:p>
        </p:txBody>
      </p:sp>
      <p:pic>
        <p:nvPicPr>
          <p:cNvPr id="7" name="Picture 6">
            <a:extLst>
              <a:ext uri="{FF2B5EF4-FFF2-40B4-BE49-F238E27FC236}">
                <a16:creationId xmlns:a16="http://schemas.microsoft.com/office/drawing/2014/main" id="{DB78ABB3-19D1-B240-9CCA-E43710C1F6CF}"/>
              </a:ext>
            </a:extLst>
          </p:cNvPr>
          <p:cNvPicPr>
            <a:picLocks noChangeAspect="1"/>
          </p:cNvPicPr>
          <p:nvPr/>
        </p:nvPicPr>
        <p:blipFill>
          <a:blip r:embed="rId2"/>
          <a:stretch>
            <a:fillRect/>
          </a:stretch>
        </p:blipFill>
        <p:spPr>
          <a:xfrm>
            <a:off x="753352" y="2742221"/>
            <a:ext cx="3491887" cy="949407"/>
          </a:xfrm>
          <a:prstGeom prst="rect">
            <a:avLst/>
          </a:prstGeom>
        </p:spPr>
      </p:pic>
    </p:spTree>
    <p:extLst>
      <p:ext uri="{BB962C8B-B14F-4D97-AF65-F5344CB8AC3E}">
        <p14:creationId xmlns:p14="http://schemas.microsoft.com/office/powerpoint/2010/main" val="26117964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D8FB6-F14B-4B4C-901D-34F8B1FB95D4}"/>
              </a:ext>
            </a:extLst>
          </p:cNvPr>
          <p:cNvSpPr>
            <a:spLocks noGrp="1"/>
          </p:cNvSpPr>
          <p:nvPr>
            <p:ph type="title"/>
          </p:nvPr>
        </p:nvSpPr>
        <p:spPr/>
        <p:txBody>
          <a:bodyPr/>
          <a:lstStyle/>
          <a:p>
            <a:r>
              <a:rPr lang="en-US" dirty="0"/>
              <a:t>Target population</a:t>
            </a:r>
          </a:p>
        </p:txBody>
      </p:sp>
      <p:sp>
        <p:nvSpPr>
          <p:cNvPr id="3" name="Content Placeholder 2">
            <a:extLst>
              <a:ext uri="{FF2B5EF4-FFF2-40B4-BE49-F238E27FC236}">
                <a16:creationId xmlns:a16="http://schemas.microsoft.com/office/drawing/2014/main" id="{F5792728-6E22-6D4D-8965-B66DE53E4A92}"/>
              </a:ext>
            </a:extLst>
          </p:cNvPr>
          <p:cNvSpPr>
            <a:spLocks noGrp="1"/>
          </p:cNvSpPr>
          <p:nvPr>
            <p:ph idx="1"/>
          </p:nvPr>
        </p:nvSpPr>
        <p:spPr/>
        <p:txBody>
          <a:bodyPr/>
          <a:lstStyle/>
          <a:p>
            <a:r>
              <a:rPr lang="en-US" dirty="0"/>
              <a:t>Economic evaluations are conducted for a target population of interest</a:t>
            </a:r>
          </a:p>
          <a:p>
            <a:r>
              <a:rPr lang="en-US" dirty="0"/>
              <a:t>Here we rely completely on summary-level RCT data so patients are identical (i.e., no covariates), but we will simulate 1,000 of them so that expected values are stable</a:t>
            </a:r>
          </a:p>
        </p:txBody>
      </p:sp>
      <p:sp>
        <p:nvSpPr>
          <p:cNvPr id="4" name="TextBox 3">
            <a:extLst>
              <a:ext uri="{FF2B5EF4-FFF2-40B4-BE49-F238E27FC236}">
                <a16:creationId xmlns:a16="http://schemas.microsoft.com/office/drawing/2014/main" id="{79ADD646-BA95-A647-8FA3-1831638BBD1B}"/>
              </a:ext>
            </a:extLst>
          </p:cNvPr>
          <p:cNvSpPr txBox="1"/>
          <p:nvPr/>
        </p:nvSpPr>
        <p:spPr>
          <a:xfrm>
            <a:off x="853416" y="2429984"/>
            <a:ext cx="7220609" cy="830015"/>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patients &lt;- </a:t>
            </a:r>
            <a:r>
              <a:rPr lang="fr" sz="1300" dirty="0" err="1">
                <a:latin typeface="Lucida Console"/>
                <a:cs typeface="Lucida Console"/>
              </a:rPr>
              <a:t>data.table</a:t>
            </a:r>
            <a:r>
              <a:rPr lang="fr" sz="1300" dirty="0">
                <a:latin typeface="Lucida Console"/>
                <a:cs typeface="Lucida Console"/>
              </a:rPr>
              <a:t>(</a:t>
            </a:r>
            <a:r>
              <a:rPr lang="fr" sz="1300" dirty="0" err="1">
                <a:latin typeface="Lucida Console"/>
                <a:cs typeface="Lucida Console"/>
              </a:rPr>
              <a:t>patient_id</a:t>
            </a:r>
            <a:r>
              <a:rPr lang="fr" sz="1300" dirty="0">
                <a:latin typeface="Lucida Console"/>
                <a:cs typeface="Lucida Console"/>
              </a:rPr>
              <a:t> = 1:1000)</a:t>
            </a:r>
            <a:r>
              <a:rPr lang="en-US" sz="1300" dirty="0">
                <a:latin typeface="Lucida Console"/>
                <a:cs typeface="Lucida Console"/>
              </a:rPr>
              <a:t> </a:t>
            </a:r>
          </a:p>
          <a:p>
            <a:endParaRPr lang="en-US" sz="1300" dirty="0">
              <a:latin typeface="Lucida Console"/>
              <a:cs typeface="Lucida Console"/>
            </a:endParaRPr>
          </a:p>
          <a:p>
            <a:r>
              <a:rPr lang="en-US" sz="1300" dirty="0">
                <a:latin typeface="Lucida Console"/>
                <a:cs typeface="Lucida Console"/>
              </a:rPr>
              <a:t> patients[1:3]</a:t>
            </a:r>
          </a:p>
        </p:txBody>
      </p:sp>
      <p:pic>
        <p:nvPicPr>
          <p:cNvPr id="8" name="Picture 7">
            <a:extLst>
              <a:ext uri="{FF2B5EF4-FFF2-40B4-BE49-F238E27FC236}">
                <a16:creationId xmlns:a16="http://schemas.microsoft.com/office/drawing/2014/main" id="{509756FB-4887-4844-9378-165EAEC707E5}"/>
              </a:ext>
            </a:extLst>
          </p:cNvPr>
          <p:cNvPicPr>
            <a:picLocks noChangeAspect="1"/>
          </p:cNvPicPr>
          <p:nvPr/>
        </p:nvPicPr>
        <p:blipFill>
          <a:blip r:embed="rId2"/>
          <a:stretch>
            <a:fillRect/>
          </a:stretch>
        </p:blipFill>
        <p:spPr>
          <a:xfrm>
            <a:off x="853416" y="3516458"/>
            <a:ext cx="1615945" cy="1108077"/>
          </a:xfrm>
          <a:prstGeom prst="rect">
            <a:avLst/>
          </a:prstGeom>
        </p:spPr>
      </p:pic>
    </p:spTree>
    <p:extLst>
      <p:ext uri="{BB962C8B-B14F-4D97-AF65-F5344CB8AC3E}">
        <p14:creationId xmlns:p14="http://schemas.microsoft.com/office/powerpoint/2010/main" val="92267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Model structure (health states)</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The simplified NSCLC model has 3 health states, 2 of which are non-death states</a:t>
            </a:r>
          </a:p>
        </p:txBody>
      </p:sp>
      <p:sp>
        <p:nvSpPr>
          <p:cNvPr id="4" name="TextBox 3">
            <a:extLst>
              <a:ext uri="{FF2B5EF4-FFF2-40B4-BE49-F238E27FC236}">
                <a16:creationId xmlns:a16="http://schemas.microsoft.com/office/drawing/2014/main" id="{4FFC4ECE-C9CB-3946-B30C-E2F80A5FA0F4}"/>
              </a:ext>
            </a:extLst>
          </p:cNvPr>
          <p:cNvSpPr txBox="1"/>
          <p:nvPr/>
        </p:nvSpPr>
        <p:spPr>
          <a:xfrm>
            <a:off x="853416" y="1846568"/>
            <a:ext cx="7220609" cy="830015"/>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states &lt;- </a:t>
            </a:r>
            <a:r>
              <a:rPr lang="en-US" sz="1300" dirty="0" err="1">
                <a:latin typeface="Lucida Console"/>
                <a:cs typeface="Lucida Console"/>
              </a:rPr>
              <a:t>data.table</a:t>
            </a:r>
            <a:r>
              <a:rPr lang="en-US" sz="1300" dirty="0">
                <a:latin typeface="Lucida Console"/>
                <a:cs typeface="Lucida Console"/>
              </a:rPr>
              <a:t>(</a:t>
            </a:r>
            <a:r>
              <a:rPr lang="en-US" sz="1300" dirty="0" err="1">
                <a:latin typeface="Lucida Console"/>
                <a:cs typeface="Lucida Console"/>
              </a:rPr>
              <a:t>state_id</a:t>
            </a:r>
            <a:r>
              <a:rPr lang="en-US" sz="1300" dirty="0">
                <a:latin typeface="Lucida Console"/>
                <a:cs typeface="Lucida Console"/>
              </a:rPr>
              <a:t> = 1:2,</a:t>
            </a:r>
          </a:p>
          <a:p>
            <a:r>
              <a:rPr lang="en-US" sz="1300" dirty="0">
                <a:latin typeface="Lucida Console"/>
                <a:cs typeface="Lucida Console"/>
              </a:rPr>
              <a:t>                      </a:t>
            </a:r>
            <a:r>
              <a:rPr lang="en-US" sz="1300" dirty="0" err="1">
                <a:latin typeface="Lucida Console"/>
                <a:cs typeface="Lucida Console"/>
              </a:rPr>
              <a:t>state_name</a:t>
            </a:r>
            <a:r>
              <a:rPr lang="en-US" sz="1300" dirty="0">
                <a:latin typeface="Lucida Console"/>
                <a:cs typeface="Lucida Console"/>
              </a:rPr>
              <a:t> = c(“Stable”, “Progression”)</a:t>
            </a:r>
          </a:p>
          <a:p>
            <a:r>
              <a:rPr lang="en-US" sz="1300" dirty="0">
                <a:latin typeface="Lucida Console"/>
                <a:cs typeface="Lucida Console"/>
              </a:rPr>
              <a:t> print(states)</a:t>
            </a:r>
          </a:p>
        </p:txBody>
      </p:sp>
      <p:pic>
        <p:nvPicPr>
          <p:cNvPr id="6" name="Picture 5">
            <a:extLst>
              <a:ext uri="{FF2B5EF4-FFF2-40B4-BE49-F238E27FC236}">
                <a16:creationId xmlns:a16="http://schemas.microsoft.com/office/drawing/2014/main" id="{922B7919-5462-3140-B0D2-DDA3A4C1ED66}"/>
              </a:ext>
            </a:extLst>
          </p:cNvPr>
          <p:cNvPicPr>
            <a:picLocks noChangeAspect="1"/>
          </p:cNvPicPr>
          <p:nvPr/>
        </p:nvPicPr>
        <p:blipFill>
          <a:blip r:embed="rId2"/>
          <a:stretch>
            <a:fillRect/>
          </a:stretch>
        </p:blipFill>
        <p:spPr>
          <a:xfrm>
            <a:off x="853415" y="2909316"/>
            <a:ext cx="2394509" cy="748284"/>
          </a:xfrm>
          <a:prstGeom prst="rect">
            <a:avLst/>
          </a:prstGeom>
        </p:spPr>
      </p:pic>
    </p:spTree>
    <p:extLst>
      <p:ext uri="{BB962C8B-B14F-4D97-AF65-F5344CB8AC3E}">
        <p14:creationId xmlns:p14="http://schemas.microsoft.com/office/powerpoint/2010/main" val="5114507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Model structure (health state transitions)</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a:xfrm>
            <a:off x="457200" y="1150937"/>
            <a:ext cx="7616825" cy="432058"/>
          </a:xfrm>
        </p:spPr>
        <p:txBody>
          <a:bodyPr>
            <a:normAutofit/>
          </a:bodyPr>
          <a:lstStyle/>
          <a:p>
            <a:r>
              <a:rPr lang="en-US" dirty="0"/>
              <a:t>The model has 3 transitions, which are summarized with a transition table</a:t>
            </a:r>
          </a:p>
        </p:txBody>
      </p:sp>
      <p:sp>
        <p:nvSpPr>
          <p:cNvPr id="4" name="TextBox 3">
            <a:extLst>
              <a:ext uri="{FF2B5EF4-FFF2-40B4-BE49-F238E27FC236}">
                <a16:creationId xmlns:a16="http://schemas.microsoft.com/office/drawing/2014/main" id="{6008BE3C-7C45-384A-B1EA-70C64EE92B9F}"/>
              </a:ext>
            </a:extLst>
          </p:cNvPr>
          <p:cNvSpPr txBox="1"/>
          <p:nvPr/>
        </p:nvSpPr>
        <p:spPr>
          <a:xfrm>
            <a:off x="853416" y="1741734"/>
            <a:ext cx="7220609" cy="1699555"/>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a:t>
            </a:r>
            <a:r>
              <a:rPr lang="en-US" sz="1300" dirty="0" err="1">
                <a:latin typeface="Lucida Console"/>
                <a:cs typeface="Lucida Console"/>
              </a:rPr>
              <a:t>tmat</a:t>
            </a:r>
            <a:r>
              <a:rPr lang="en-US" sz="1300" dirty="0">
                <a:latin typeface="Lucida Console"/>
                <a:cs typeface="Lucida Console"/>
              </a:rPr>
              <a:t> &lt;- </a:t>
            </a:r>
            <a:r>
              <a:rPr lang="pl" sz="1300" dirty="0">
                <a:latin typeface="Lucida Console"/>
                <a:cs typeface="Lucida Console"/>
              </a:rPr>
              <a:t>rbind(c(NA, 1, 2),</a:t>
            </a:r>
          </a:p>
          <a:p>
            <a:r>
              <a:rPr lang="pl" sz="1300" dirty="0">
                <a:latin typeface="Lucida Console"/>
                <a:cs typeface="Lucida Console"/>
              </a:rPr>
              <a:t>               c(NA, NA, 3),</a:t>
            </a:r>
          </a:p>
          <a:p>
            <a:r>
              <a:rPr lang="pl" sz="1300" dirty="0">
                <a:latin typeface="Lucida Console"/>
                <a:cs typeface="Lucida Console"/>
              </a:rPr>
              <a:t>               c(NA, NA, NA))</a:t>
            </a:r>
            <a:endParaRPr lang="en-US" sz="1300" dirty="0">
              <a:latin typeface="Lucida Console"/>
              <a:cs typeface="Lucida Console"/>
            </a:endParaRPr>
          </a:p>
          <a:p>
            <a:endParaRPr lang="en-US" sz="1300" dirty="0">
              <a:latin typeface="Lucida Console"/>
              <a:cs typeface="Lucida Console"/>
            </a:endParaRPr>
          </a:p>
          <a:p>
            <a:r>
              <a:rPr lang="en-US" sz="1300" dirty="0">
                <a:latin typeface="Lucida Console"/>
                <a:cs typeface="Lucida Console"/>
              </a:rPr>
              <a:t> </a:t>
            </a:r>
            <a:r>
              <a:rPr lang="en-US" sz="1300" dirty="0" err="1">
                <a:latin typeface="Lucida Console"/>
                <a:cs typeface="Lucida Console"/>
              </a:rPr>
              <a:t>colnames</a:t>
            </a:r>
            <a:r>
              <a:rPr lang="en-US" sz="1300" dirty="0">
                <a:latin typeface="Lucida Console"/>
                <a:cs typeface="Lucida Console"/>
              </a:rPr>
              <a:t>(</a:t>
            </a:r>
            <a:r>
              <a:rPr lang="en-US" sz="1300" dirty="0" err="1">
                <a:latin typeface="Lucida Console"/>
                <a:cs typeface="Lucida Console"/>
              </a:rPr>
              <a:t>tmat</a:t>
            </a:r>
            <a:r>
              <a:rPr lang="en-US" sz="1300" dirty="0">
                <a:latin typeface="Lucida Console"/>
                <a:cs typeface="Lucida Console"/>
              </a:rPr>
              <a:t>) &lt;- </a:t>
            </a:r>
            <a:r>
              <a:rPr lang="en-US" sz="1300" dirty="0" err="1">
                <a:latin typeface="Lucida Console"/>
                <a:cs typeface="Lucida Console"/>
              </a:rPr>
              <a:t>rownames</a:t>
            </a:r>
            <a:r>
              <a:rPr lang="en-US" sz="1300" dirty="0">
                <a:latin typeface="Lucida Console"/>
                <a:cs typeface="Lucida Console"/>
              </a:rPr>
              <a:t>(</a:t>
            </a:r>
            <a:r>
              <a:rPr lang="en-US" sz="1300" dirty="0" err="1">
                <a:latin typeface="Lucida Console"/>
                <a:cs typeface="Lucida Console"/>
              </a:rPr>
              <a:t>tmat</a:t>
            </a:r>
            <a:r>
              <a:rPr lang="en-US" sz="1300" dirty="0">
                <a:latin typeface="Lucida Console"/>
                <a:cs typeface="Lucida Console"/>
              </a:rPr>
              <a:t>) &lt;- c(“Stable”, “Progression”, "Dead")</a:t>
            </a:r>
          </a:p>
          <a:p>
            <a:r>
              <a:rPr lang="en-US" sz="1300" dirty="0">
                <a:latin typeface="Lucida Console"/>
                <a:cs typeface="Lucida Console"/>
              </a:rPr>
              <a:t> transitions &lt;- </a:t>
            </a:r>
            <a:r>
              <a:rPr lang="en-US" sz="1300" dirty="0" err="1">
                <a:latin typeface="Lucida Console"/>
                <a:cs typeface="Lucida Console"/>
              </a:rPr>
              <a:t>create_trans_dt</a:t>
            </a:r>
            <a:r>
              <a:rPr lang="en-US" sz="1300" dirty="0">
                <a:latin typeface="Lucida Console"/>
                <a:cs typeface="Lucida Console"/>
              </a:rPr>
              <a:t>(</a:t>
            </a:r>
            <a:r>
              <a:rPr lang="en-US" sz="1300" dirty="0" err="1">
                <a:latin typeface="Lucida Console"/>
                <a:cs typeface="Lucida Console"/>
              </a:rPr>
              <a:t>tmat</a:t>
            </a:r>
            <a:r>
              <a:rPr lang="en-US" sz="1300" dirty="0">
                <a:latin typeface="Lucida Console"/>
                <a:cs typeface="Lucida Console"/>
              </a:rPr>
              <a:t>)</a:t>
            </a:r>
          </a:p>
          <a:p>
            <a:r>
              <a:rPr lang="en-US" sz="1300" dirty="0">
                <a:latin typeface="Lucida Console"/>
                <a:cs typeface="Lucida Console"/>
              </a:rPr>
              <a:t> print(transitions)</a:t>
            </a:r>
          </a:p>
          <a:p>
            <a:endParaRPr lang="en-US" sz="1300" dirty="0">
              <a:latin typeface="Lucida Console"/>
              <a:cs typeface="Lucida Console"/>
            </a:endParaRPr>
          </a:p>
        </p:txBody>
      </p:sp>
      <p:pic>
        <p:nvPicPr>
          <p:cNvPr id="8" name="Picture 7">
            <a:extLst>
              <a:ext uri="{FF2B5EF4-FFF2-40B4-BE49-F238E27FC236}">
                <a16:creationId xmlns:a16="http://schemas.microsoft.com/office/drawing/2014/main" id="{2A784C2E-35F8-E944-AB8A-535CFBCA0DAB}"/>
              </a:ext>
            </a:extLst>
          </p:cNvPr>
          <p:cNvPicPr>
            <a:picLocks noChangeAspect="1"/>
          </p:cNvPicPr>
          <p:nvPr/>
        </p:nvPicPr>
        <p:blipFill>
          <a:blip r:embed="rId2"/>
          <a:stretch>
            <a:fillRect/>
          </a:stretch>
        </p:blipFill>
        <p:spPr>
          <a:xfrm>
            <a:off x="853416" y="3759405"/>
            <a:ext cx="4546600" cy="889000"/>
          </a:xfrm>
          <a:prstGeom prst="rect">
            <a:avLst/>
          </a:prstGeom>
        </p:spPr>
      </p:pic>
    </p:spTree>
    <p:extLst>
      <p:ext uri="{BB962C8B-B14F-4D97-AF65-F5344CB8AC3E}">
        <p14:creationId xmlns:p14="http://schemas.microsoft.com/office/powerpoint/2010/main" val="20044662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err="1"/>
              <a:t>hesim</a:t>
            </a:r>
            <a:r>
              <a:rPr lang="en-US" dirty="0"/>
              <a:t> data</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Information on the treatment strategies, target population, and model structure can be combined into a </a:t>
            </a:r>
            <a:r>
              <a:rPr lang="en-US" i="1" dirty="0" err="1"/>
              <a:t>hesim_data</a:t>
            </a:r>
            <a:r>
              <a:rPr lang="en-US" dirty="0"/>
              <a:t> object, which will later be used to create </a:t>
            </a:r>
            <a:r>
              <a:rPr lang="en-US" i="1" dirty="0"/>
              <a:t>input data</a:t>
            </a:r>
            <a:r>
              <a:rPr lang="en-US" dirty="0"/>
              <a:t> for the simulation</a:t>
            </a:r>
          </a:p>
        </p:txBody>
      </p:sp>
      <p:sp>
        <p:nvSpPr>
          <p:cNvPr id="4" name="TextBox 3">
            <a:extLst>
              <a:ext uri="{FF2B5EF4-FFF2-40B4-BE49-F238E27FC236}">
                <a16:creationId xmlns:a16="http://schemas.microsoft.com/office/drawing/2014/main" id="{5F5F3439-FB34-7D4C-8ECE-C328021A5DC3}"/>
              </a:ext>
            </a:extLst>
          </p:cNvPr>
          <p:cNvSpPr txBox="1"/>
          <p:nvPr/>
        </p:nvSpPr>
        <p:spPr>
          <a:xfrm>
            <a:off x="758823" y="2156742"/>
            <a:ext cx="7220609" cy="1051541"/>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a:t>
            </a:r>
            <a:r>
              <a:rPr lang="en-US" sz="1300" dirty="0" err="1">
                <a:latin typeface="Lucida Console"/>
                <a:cs typeface="Lucida Console"/>
              </a:rPr>
              <a:t>hesim_dat</a:t>
            </a:r>
            <a:r>
              <a:rPr lang="en-US" sz="1300" dirty="0">
                <a:latin typeface="Lucida Console"/>
                <a:cs typeface="Lucida Console"/>
              </a:rPr>
              <a:t> &lt;- </a:t>
            </a:r>
            <a:r>
              <a:rPr lang="fr" sz="1300" dirty="0" err="1">
                <a:latin typeface="Lucida Console"/>
                <a:cs typeface="Lucida Console"/>
              </a:rPr>
              <a:t>hesim_data</a:t>
            </a:r>
            <a:r>
              <a:rPr lang="fr" sz="1300" dirty="0">
                <a:latin typeface="Lucida Console"/>
                <a:cs typeface="Lucida Console"/>
              </a:rPr>
              <a:t>(patients = patients,</a:t>
            </a:r>
          </a:p>
          <a:p>
            <a:r>
              <a:rPr lang="en-US" sz="1300" dirty="0">
                <a:latin typeface="Lucida Console"/>
                <a:cs typeface="Lucida Console"/>
              </a:rPr>
              <a:t>                         strategies = strategies,</a:t>
            </a:r>
          </a:p>
          <a:p>
            <a:r>
              <a:rPr lang="en-US" sz="1300" dirty="0">
                <a:latin typeface="Lucida Console"/>
                <a:cs typeface="Lucida Console"/>
              </a:rPr>
              <a:t>                         states = states,</a:t>
            </a:r>
          </a:p>
          <a:p>
            <a:r>
              <a:rPr lang="en-US" sz="1300" dirty="0">
                <a:latin typeface="Lucida Console"/>
                <a:cs typeface="Lucida Console"/>
              </a:rPr>
              <a:t>                         transitions = transitions)</a:t>
            </a:r>
          </a:p>
        </p:txBody>
      </p:sp>
    </p:spTree>
    <p:extLst>
      <p:ext uri="{BB962C8B-B14F-4D97-AF65-F5344CB8AC3E}">
        <p14:creationId xmlns:p14="http://schemas.microsoft.com/office/powerpoint/2010/main" val="3369855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Constructing a model for health state transitions</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The transition model consists of parameters from the multi-state (Weibull) NMA and </a:t>
            </a:r>
            <a:r>
              <a:rPr lang="en-US" i="1" dirty="0"/>
              <a:t>input data</a:t>
            </a:r>
            <a:r>
              <a:rPr lang="en-US" dirty="0"/>
              <a:t> used for prediction</a:t>
            </a:r>
          </a:p>
          <a:p>
            <a:endParaRPr lang="en-US" dirty="0"/>
          </a:p>
          <a:p>
            <a:pPr marL="0" indent="0">
              <a:buNone/>
            </a:pPr>
            <a:endParaRPr lang="en-US" dirty="0"/>
          </a:p>
        </p:txBody>
      </p:sp>
      <p:sp>
        <p:nvSpPr>
          <p:cNvPr id="4" name="TextBox 3">
            <a:extLst>
              <a:ext uri="{FF2B5EF4-FFF2-40B4-BE49-F238E27FC236}">
                <a16:creationId xmlns:a16="http://schemas.microsoft.com/office/drawing/2014/main" id="{531A883B-0612-914F-AD9B-CAF4637187EB}"/>
              </a:ext>
            </a:extLst>
          </p:cNvPr>
          <p:cNvSpPr txBox="1"/>
          <p:nvPr/>
        </p:nvSpPr>
        <p:spPr>
          <a:xfrm>
            <a:off x="853416" y="1846568"/>
            <a:ext cx="7220609" cy="830015"/>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a:t>
            </a:r>
            <a:r>
              <a:rPr lang="en-US" sz="1300" dirty="0" err="1">
                <a:latin typeface="Lucida Console"/>
                <a:cs typeface="Lucida Console"/>
              </a:rPr>
              <a:t>transmod</a:t>
            </a:r>
            <a:r>
              <a:rPr lang="en-US" sz="1300" dirty="0">
                <a:latin typeface="Lucida Console"/>
                <a:cs typeface="Lucida Console"/>
              </a:rPr>
              <a:t> &lt;- </a:t>
            </a:r>
            <a:r>
              <a:rPr lang="en-US" sz="1300" dirty="0" err="1">
                <a:latin typeface="Lucida Console"/>
                <a:cs typeface="Lucida Console"/>
              </a:rPr>
              <a:t>create_IndivCtstmTrans</a:t>
            </a:r>
            <a:r>
              <a:rPr lang="en-US" sz="1300" dirty="0">
                <a:latin typeface="Lucida Console"/>
                <a:cs typeface="Lucida Console"/>
              </a:rPr>
              <a:t>(object = </a:t>
            </a:r>
            <a:r>
              <a:rPr lang="en-US" sz="1300" dirty="0" err="1">
                <a:latin typeface="Lucida Console"/>
                <a:cs typeface="Lucida Console"/>
              </a:rPr>
              <a:t>params_mstate_nma_wei</a:t>
            </a:r>
            <a:r>
              <a:rPr lang="en-US" sz="1300" dirty="0">
                <a:latin typeface="Lucida Console"/>
                <a:cs typeface="Lucida Console"/>
              </a:rPr>
              <a:t>, </a:t>
            </a:r>
          </a:p>
          <a:p>
            <a:r>
              <a:rPr lang="en-US" sz="1300" dirty="0">
                <a:latin typeface="Lucida Console"/>
                <a:cs typeface="Lucida Console"/>
              </a:rPr>
              <a:t>                                    </a:t>
            </a:r>
            <a:r>
              <a:rPr lang="en-US" sz="1300" dirty="0" err="1">
                <a:latin typeface="Lucida Console"/>
                <a:cs typeface="Lucida Console"/>
              </a:rPr>
              <a:t>input_data</a:t>
            </a:r>
            <a:r>
              <a:rPr lang="en-US" sz="1300" dirty="0">
                <a:latin typeface="Lucida Console"/>
                <a:cs typeface="Lucida Console"/>
              </a:rPr>
              <a:t> = </a:t>
            </a:r>
            <a:r>
              <a:rPr lang="en-US" sz="1300" dirty="0" err="1">
                <a:latin typeface="Lucida Console"/>
                <a:cs typeface="Lucida Console"/>
              </a:rPr>
              <a:t>transmod_data</a:t>
            </a:r>
            <a:r>
              <a:rPr lang="en-US" sz="1300" dirty="0">
                <a:latin typeface="Lucida Console"/>
                <a:cs typeface="Lucida Console"/>
              </a:rPr>
              <a:t>,</a:t>
            </a:r>
          </a:p>
          <a:p>
            <a:r>
              <a:rPr lang="en-US" sz="1300" dirty="0">
                <a:latin typeface="Lucida Console"/>
                <a:cs typeface="Lucida Console"/>
              </a:rPr>
              <a:t>                                    </a:t>
            </a:r>
            <a:r>
              <a:rPr lang="en-US" sz="1300" dirty="0" err="1">
                <a:latin typeface="Lucida Console"/>
                <a:cs typeface="Lucida Console"/>
              </a:rPr>
              <a:t>trans_mat</a:t>
            </a:r>
            <a:r>
              <a:rPr lang="en-US" sz="1300" dirty="0">
                <a:latin typeface="Lucida Console"/>
                <a:cs typeface="Lucida Console"/>
              </a:rPr>
              <a:t> = </a:t>
            </a:r>
            <a:r>
              <a:rPr lang="en-US" sz="1300" dirty="0" err="1">
                <a:latin typeface="Lucida Console"/>
                <a:cs typeface="Lucida Console"/>
              </a:rPr>
              <a:t>tmat</a:t>
            </a:r>
            <a:r>
              <a:rPr lang="en-US" sz="1300" dirty="0">
                <a:latin typeface="Lucida Console"/>
                <a:cs typeface="Lucida Console"/>
              </a:rPr>
              <a:t>, </a:t>
            </a:r>
          </a:p>
          <a:p>
            <a:r>
              <a:rPr lang="en-US" sz="1300" dirty="0">
                <a:latin typeface="Lucida Console"/>
                <a:cs typeface="Lucida Console"/>
              </a:rPr>
              <a:t>                                    clock = "forward")</a:t>
            </a:r>
          </a:p>
        </p:txBody>
      </p:sp>
      <p:sp>
        <p:nvSpPr>
          <p:cNvPr id="7" name="TextBox 6">
            <a:extLst>
              <a:ext uri="{FF2B5EF4-FFF2-40B4-BE49-F238E27FC236}">
                <a16:creationId xmlns:a16="http://schemas.microsoft.com/office/drawing/2014/main" id="{B5EA16DD-7323-A148-A679-05A9FF567A74}"/>
              </a:ext>
            </a:extLst>
          </p:cNvPr>
          <p:cNvSpPr txBox="1"/>
          <p:nvPr/>
        </p:nvSpPr>
        <p:spPr>
          <a:xfrm>
            <a:off x="1357583" y="3213886"/>
            <a:ext cx="1072055" cy="262620"/>
          </a:xfrm>
          <a:prstGeom prst="rect">
            <a:avLst/>
          </a:prstGeom>
          <a:noFill/>
        </p:spPr>
        <p:txBody>
          <a:bodyPr wrap="square" lIns="0" tIns="0" rIns="0" bIns="0" rtlCol="0">
            <a:noAutofit/>
          </a:bodyPr>
          <a:lstStyle/>
          <a:p>
            <a:r>
              <a:rPr lang="en-US" sz="1600" dirty="0">
                <a:solidFill>
                  <a:schemeClr val="tx2"/>
                </a:solidFill>
              </a:rPr>
              <a:t>Parameters</a:t>
            </a:r>
          </a:p>
        </p:txBody>
      </p:sp>
      <p:sp>
        <p:nvSpPr>
          <p:cNvPr id="8" name="TextBox 7">
            <a:extLst>
              <a:ext uri="{FF2B5EF4-FFF2-40B4-BE49-F238E27FC236}">
                <a16:creationId xmlns:a16="http://schemas.microsoft.com/office/drawing/2014/main" id="{526E704B-F204-2241-88FE-0B6E0EC0FC78}"/>
              </a:ext>
            </a:extLst>
          </p:cNvPr>
          <p:cNvSpPr txBox="1"/>
          <p:nvPr/>
        </p:nvSpPr>
        <p:spPr>
          <a:xfrm>
            <a:off x="6052211" y="3218946"/>
            <a:ext cx="1072055" cy="262620"/>
          </a:xfrm>
          <a:prstGeom prst="rect">
            <a:avLst/>
          </a:prstGeom>
          <a:noFill/>
        </p:spPr>
        <p:txBody>
          <a:bodyPr wrap="square" lIns="0" tIns="0" rIns="0" bIns="0" rtlCol="0">
            <a:noAutofit/>
          </a:bodyPr>
          <a:lstStyle/>
          <a:p>
            <a:r>
              <a:rPr lang="en-US" sz="1600" dirty="0">
                <a:solidFill>
                  <a:schemeClr val="tx2"/>
                </a:solidFill>
              </a:rPr>
              <a:t>Input data</a:t>
            </a:r>
          </a:p>
        </p:txBody>
      </p:sp>
      <p:pic>
        <p:nvPicPr>
          <p:cNvPr id="12" name="Picture 11">
            <a:extLst>
              <a:ext uri="{FF2B5EF4-FFF2-40B4-BE49-F238E27FC236}">
                <a16:creationId xmlns:a16="http://schemas.microsoft.com/office/drawing/2014/main" id="{F85DA12A-039F-8D49-A8A7-17382E6AABF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4218" y="3560122"/>
            <a:ext cx="3338786" cy="1006799"/>
          </a:xfrm>
          <a:prstGeom prst="rect">
            <a:avLst/>
          </a:prstGeom>
        </p:spPr>
      </p:pic>
      <p:pic>
        <p:nvPicPr>
          <p:cNvPr id="14" name="Picture 13">
            <a:extLst>
              <a:ext uri="{FF2B5EF4-FFF2-40B4-BE49-F238E27FC236}">
                <a16:creationId xmlns:a16="http://schemas.microsoft.com/office/drawing/2014/main" id="{4B82280C-D377-5D4D-93E1-0325AA1FE57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42992" y="3627006"/>
            <a:ext cx="4876790" cy="912043"/>
          </a:xfrm>
          <a:prstGeom prst="rect">
            <a:avLst/>
          </a:prstGeom>
        </p:spPr>
      </p:pic>
      <p:sp>
        <p:nvSpPr>
          <p:cNvPr id="15" name="TextBox 14">
            <a:extLst>
              <a:ext uri="{FF2B5EF4-FFF2-40B4-BE49-F238E27FC236}">
                <a16:creationId xmlns:a16="http://schemas.microsoft.com/office/drawing/2014/main" id="{E9FC8FA5-7C03-194D-9FFB-7250216C239A}"/>
              </a:ext>
            </a:extLst>
          </p:cNvPr>
          <p:cNvSpPr txBox="1"/>
          <p:nvPr/>
        </p:nvSpPr>
        <p:spPr>
          <a:xfrm>
            <a:off x="293739" y="4820307"/>
            <a:ext cx="8755667" cy="323193"/>
          </a:xfrm>
          <a:prstGeom prst="rect">
            <a:avLst/>
          </a:prstGeom>
          <a:noFill/>
        </p:spPr>
        <p:txBody>
          <a:bodyPr wrap="square" lIns="0" tIns="0" rIns="0" bIns="0" rtlCol="0">
            <a:noAutofit/>
          </a:bodyPr>
          <a:lstStyle/>
          <a:p>
            <a:r>
              <a:rPr lang="en-US" sz="1000" dirty="0">
                <a:solidFill>
                  <a:schemeClr val="tx1"/>
                </a:solidFill>
              </a:rPr>
              <a:t>Note: The Weibull distribution used for the NMA is a reparameterization of the standard Weibull distribution that depends on 2 parameters, a</a:t>
            </a:r>
            <a:r>
              <a:rPr lang="en-US" sz="1000" baseline="-25000" dirty="0">
                <a:solidFill>
                  <a:schemeClr val="tx1"/>
                </a:solidFill>
              </a:rPr>
              <a:t>0</a:t>
            </a:r>
            <a:r>
              <a:rPr lang="en-US" sz="1000" dirty="0">
                <a:solidFill>
                  <a:schemeClr val="tx1"/>
                </a:solidFill>
              </a:rPr>
              <a:t> and a</a:t>
            </a:r>
            <a:r>
              <a:rPr lang="en-US" sz="1000" baseline="-25000" dirty="0">
                <a:solidFill>
                  <a:schemeClr val="tx1"/>
                </a:solidFill>
              </a:rPr>
              <a:t>1</a:t>
            </a:r>
            <a:r>
              <a:rPr lang="en-US" sz="1000" dirty="0">
                <a:solidFill>
                  <a:schemeClr val="tx1"/>
                </a:solidFill>
              </a:rPr>
              <a:t>, which are functions of the standard shape and scale parameters</a:t>
            </a:r>
          </a:p>
        </p:txBody>
      </p:sp>
    </p:spTree>
    <p:extLst>
      <p:ext uri="{BB962C8B-B14F-4D97-AF65-F5344CB8AC3E}">
        <p14:creationId xmlns:p14="http://schemas.microsoft.com/office/powerpoint/2010/main" val="15525906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82B00-A063-7244-A948-E7C86FD5B7A5}"/>
              </a:ext>
            </a:extLst>
          </p:cNvPr>
          <p:cNvSpPr>
            <a:spLocks noGrp="1"/>
          </p:cNvSpPr>
          <p:nvPr>
            <p:ph type="title"/>
          </p:nvPr>
        </p:nvSpPr>
        <p:spPr/>
        <p:txBody>
          <a:bodyPr/>
          <a:lstStyle/>
          <a:p>
            <a:r>
              <a:rPr lang="en-US" dirty="0"/>
              <a:t>Constructing models for costs and utilities</a:t>
            </a:r>
          </a:p>
        </p:txBody>
      </p:sp>
      <p:sp>
        <p:nvSpPr>
          <p:cNvPr id="3" name="Content Placeholder 2">
            <a:extLst>
              <a:ext uri="{FF2B5EF4-FFF2-40B4-BE49-F238E27FC236}">
                <a16:creationId xmlns:a16="http://schemas.microsoft.com/office/drawing/2014/main" id="{F5EFDA59-195B-E54A-8A90-EB8359967D2E}"/>
              </a:ext>
            </a:extLst>
          </p:cNvPr>
          <p:cNvSpPr>
            <a:spLocks noGrp="1"/>
          </p:cNvSpPr>
          <p:nvPr>
            <p:ph idx="1"/>
          </p:nvPr>
        </p:nvSpPr>
        <p:spPr>
          <a:xfrm>
            <a:off x="457200" y="1150937"/>
            <a:ext cx="7616825" cy="409850"/>
          </a:xfrm>
        </p:spPr>
        <p:txBody>
          <a:bodyPr>
            <a:noAutofit/>
          </a:bodyPr>
          <a:lstStyle/>
          <a:p>
            <a:r>
              <a:rPr lang="en-US" sz="1800" dirty="0"/>
              <a:t>The easiest way to model utilities and costs is from a </a:t>
            </a:r>
            <a:r>
              <a:rPr lang="en-US" sz="1800" i="1" dirty="0" err="1"/>
              <a:t>stateval_tbl</a:t>
            </a:r>
            <a:endParaRPr lang="en-US" sz="1800" i="1" dirty="0"/>
          </a:p>
          <a:p>
            <a:pPr marL="0" indent="0">
              <a:buNone/>
            </a:pPr>
            <a:r>
              <a:rPr lang="en-US" sz="1800" dirty="0"/>
              <a:t> </a:t>
            </a:r>
          </a:p>
        </p:txBody>
      </p:sp>
      <p:sp>
        <p:nvSpPr>
          <p:cNvPr id="4" name="TextBox 3">
            <a:extLst>
              <a:ext uri="{FF2B5EF4-FFF2-40B4-BE49-F238E27FC236}">
                <a16:creationId xmlns:a16="http://schemas.microsoft.com/office/drawing/2014/main" id="{A79433D0-7DE9-1E41-A203-53F398971888}"/>
              </a:ext>
            </a:extLst>
          </p:cNvPr>
          <p:cNvSpPr txBox="1"/>
          <p:nvPr/>
        </p:nvSpPr>
        <p:spPr>
          <a:xfrm>
            <a:off x="853416" y="1641617"/>
            <a:ext cx="7220609" cy="1378843"/>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a:t>
            </a:r>
            <a:r>
              <a:rPr lang="en-US" sz="1200" dirty="0" err="1">
                <a:latin typeface="Lucida Console"/>
                <a:cs typeface="Lucida Console"/>
              </a:rPr>
              <a:t>utility_tbl</a:t>
            </a:r>
            <a:r>
              <a:rPr lang="en-US" sz="1200" dirty="0">
                <a:latin typeface="Lucida Console"/>
                <a:cs typeface="Lucida Console"/>
              </a:rPr>
              <a:t> &lt;- </a:t>
            </a:r>
            <a:r>
              <a:rPr lang="en-US" sz="1200" dirty="0" err="1">
                <a:latin typeface="Lucida Console"/>
                <a:cs typeface="Lucida Console"/>
              </a:rPr>
              <a:t>stateval_tbl</a:t>
            </a:r>
            <a:r>
              <a:rPr lang="en-US" sz="1200" dirty="0">
                <a:latin typeface="Lucida Console"/>
                <a:cs typeface="Lucida Console"/>
              </a:rPr>
              <a:t>(</a:t>
            </a:r>
            <a:r>
              <a:rPr lang="en-US" sz="1200" dirty="0" err="1">
                <a:latin typeface="Lucida Console"/>
                <a:cs typeface="Lucida Console"/>
              </a:rPr>
              <a:t>data.table</a:t>
            </a:r>
            <a:r>
              <a:rPr lang="en-US" sz="1200" dirty="0">
                <a:latin typeface="Lucida Console"/>
                <a:cs typeface="Lucida Console"/>
              </a:rPr>
              <a:t>(</a:t>
            </a:r>
            <a:r>
              <a:rPr lang="en-US" sz="1200" dirty="0" err="1">
                <a:latin typeface="Lucida Console"/>
                <a:cs typeface="Lucida Console"/>
              </a:rPr>
              <a:t>state_id</a:t>
            </a:r>
            <a:r>
              <a:rPr lang="en-US" sz="1200" dirty="0">
                <a:latin typeface="Lucida Console"/>
                <a:cs typeface="Lucida Console"/>
              </a:rPr>
              <a:t> = 1:2,</a:t>
            </a:r>
          </a:p>
          <a:p>
            <a:r>
              <a:rPr lang="en-US" sz="1200" dirty="0">
                <a:latin typeface="Lucida Console"/>
                <a:cs typeface="Lucida Console"/>
              </a:rPr>
              <a:t>                                        mean = c(0.7540, 0.6532),</a:t>
            </a:r>
          </a:p>
          <a:p>
            <a:r>
              <a:rPr lang="en-US" sz="1200" dirty="0">
                <a:latin typeface="Lucida Console"/>
                <a:cs typeface="Lucida Console"/>
              </a:rPr>
              <a:t>                                        </a:t>
            </a:r>
            <a:r>
              <a:rPr lang="en-US" sz="1200" dirty="0" err="1">
                <a:latin typeface="Lucida Console"/>
                <a:cs typeface="Lucida Console"/>
              </a:rPr>
              <a:t>sd</a:t>
            </a:r>
            <a:r>
              <a:rPr lang="en-US" sz="1200" dirty="0">
                <a:latin typeface="Lucida Console"/>
                <a:cs typeface="Lucida Console"/>
              </a:rPr>
              <a:t> = c(0, 0.02223000)),</a:t>
            </a:r>
          </a:p>
          <a:p>
            <a:r>
              <a:rPr lang="en-US" sz="1200" dirty="0">
                <a:latin typeface="Lucida Console"/>
                <a:cs typeface="Lucida Console"/>
              </a:rPr>
              <a:t>                             </a:t>
            </a:r>
            <a:r>
              <a:rPr lang="en-US" sz="1200" dirty="0" err="1">
                <a:latin typeface="Lucida Console"/>
                <a:cs typeface="Lucida Console"/>
              </a:rPr>
              <a:t>dist</a:t>
            </a:r>
            <a:r>
              <a:rPr lang="en-US" sz="1200" dirty="0">
                <a:latin typeface="Lucida Console"/>
                <a:cs typeface="Lucida Console"/>
              </a:rPr>
              <a:t> = "norm",</a:t>
            </a:r>
          </a:p>
          <a:p>
            <a:r>
              <a:rPr lang="en-US" sz="1200" dirty="0">
                <a:latin typeface="Lucida Console"/>
                <a:cs typeface="Lucida Console"/>
              </a:rPr>
              <a:t>                             </a:t>
            </a:r>
            <a:r>
              <a:rPr lang="en-US" sz="1200" dirty="0" err="1">
                <a:latin typeface="Lucida Console"/>
                <a:cs typeface="Lucida Console"/>
              </a:rPr>
              <a:t>hesim_data</a:t>
            </a:r>
            <a:r>
              <a:rPr lang="en-US" sz="1200" dirty="0">
                <a:latin typeface="Lucida Console"/>
                <a:cs typeface="Lucida Console"/>
              </a:rPr>
              <a:t> = </a:t>
            </a:r>
            <a:r>
              <a:rPr lang="en-US" sz="1200" dirty="0" err="1">
                <a:latin typeface="Lucida Console"/>
                <a:cs typeface="Lucida Console"/>
              </a:rPr>
              <a:t>hesim_dat</a:t>
            </a:r>
            <a:r>
              <a:rPr lang="en-US" sz="1200" dirty="0">
                <a:latin typeface="Lucida Console"/>
                <a:cs typeface="Lucida Console"/>
              </a:rPr>
              <a:t>)</a:t>
            </a:r>
          </a:p>
          <a:p>
            <a:endParaRPr lang="en-US" sz="1200" dirty="0">
              <a:latin typeface="Lucida Console"/>
              <a:cs typeface="Lucida Console"/>
            </a:endParaRPr>
          </a:p>
          <a:p>
            <a:r>
              <a:rPr lang="en-US" sz="1200" dirty="0">
                <a:latin typeface="Lucida Console"/>
                <a:cs typeface="Lucida Console"/>
              </a:rPr>
              <a:t> print(</a:t>
            </a:r>
            <a:r>
              <a:rPr lang="en-US" sz="1200" dirty="0" err="1">
                <a:latin typeface="Lucida Console"/>
                <a:cs typeface="Lucida Console"/>
              </a:rPr>
              <a:t>utility_tbl</a:t>
            </a:r>
            <a:r>
              <a:rPr lang="en-US" sz="1200" dirty="0">
                <a:latin typeface="Lucida Console"/>
                <a:cs typeface="Lucida Console"/>
              </a:rPr>
              <a:t>)</a:t>
            </a:r>
          </a:p>
        </p:txBody>
      </p:sp>
      <p:pic>
        <p:nvPicPr>
          <p:cNvPr id="6" name="Picture 5">
            <a:extLst>
              <a:ext uri="{FF2B5EF4-FFF2-40B4-BE49-F238E27FC236}">
                <a16:creationId xmlns:a16="http://schemas.microsoft.com/office/drawing/2014/main" id="{79BB5CEC-1C02-1345-A08B-E22DB32AF50B}"/>
              </a:ext>
            </a:extLst>
          </p:cNvPr>
          <p:cNvPicPr>
            <a:picLocks noChangeAspect="1"/>
          </p:cNvPicPr>
          <p:nvPr/>
        </p:nvPicPr>
        <p:blipFill>
          <a:blip r:embed="rId2"/>
          <a:stretch>
            <a:fillRect/>
          </a:stretch>
        </p:blipFill>
        <p:spPr>
          <a:xfrm>
            <a:off x="853415" y="3312763"/>
            <a:ext cx="2501900" cy="647700"/>
          </a:xfrm>
          <a:prstGeom prst="rect">
            <a:avLst/>
          </a:prstGeom>
        </p:spPr>
      </p:pic>
      <p:sp>
        <p:nvSpPr>
          <p:cNvPr id="7" name="Content Placeholder 2">
            <a:extLst>
              <a:ext uri="{FF2B5EF4-FFF2-40B4-BE49-F238E27FC236}">
                <a16:creationId xmlns:a16="http://schemas.microsoft.com/office/drawing/2014/main" id="{B2FFB240-5F0B-494C-9505-6065CFF7B98C}"/>
              </a:ext>
            </a:extLst>
          </p:cNvPr>
          <p:cNvSpPr txBox="1">
            <a:spLocks/>
          </p:cNvSpPr>
          <p:nvPr/>
        </p:nvSpPr>
        <p:spPr>
          <a:xfrm>
            <a:off x="457199" y="4064557"/>
            <a:ext cx="7616825" cy="409850"/>
          </a:xfrm>
          <a:prstGeom prst="rect">
            <a:avLst/>
          </a:prstGeom>
        </p:spPr>
        <p:txBody>
          <a:bodyPr vert="horz" lIns="0" tIns="0" rIns="0" bIns="0" rtlCol="0">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Which are, in turn, used to construct a “state values” model</a:t>
            </a:r>
          </a:p>
          <a:p>
            <a:pPr marL="0" indent="0">
              <a:buFont typeface="Wingdings" charset="2"/>
              <a:buNone/>
            </a:pPr>
            <a:r>
              <a:rPr lang="en-US" sz="1800" dirty="0"/>
              <a:t> </a:t>
            </a:r>
          </a:p>
        </p:txBody>
      </p:sp>
      <p:sp>
        <p:nvSpPr>
          <p:cNvPr id="8" name="TextBox 7">
            <a:extLst>
              <a:ext uri="{FF2B5EF4-FFF2-40B4-BE49-F238E27FC236}">
                <a16:creationId xmlns:a16="http://schemas.microsoft.com/office/drawing/2014/main" id="{3315E4B4-B77B-CF4B-9566-2ED0EC91D9D7}"/>
              </a:ext>
            </a:extLst>
          </p:cNvPr>
          <p:cNvSpPr txBox="1"/>
          <p:nvPr/>
        </p:nvSpPr>
        <p:spPr>
          <a:xfrm>
            <a:off x="853415" y="4482344"/>
            <a:ext cx="7220609" cy="422945"/>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a:t>
            </a:r>
            <a:r>
              <a:rPr lang="en-US" sz="1300" dirty="0" err="1">
                <a:latin typeface="Lucida Console"/>
                <a:cs typeface="Lucida Console"/>
              </a:rPr>
              <a:t>utilitymod</a:t>
            </a:r>
            <a:r>
              <a:rPr lang="en-US" sz="1300" dirty="0">
                <a:latin typeface="Lucida Console"/>
                <a:cs typeface="Lucida Console"/>
              </a:rPr>
              <a:t> &lt;- </a:t>
            </a:r>
            <a:r>
              <a:rPr lang="en-US" sz="1300" dirty="0" err="1">
                <a:latin typeface="Lucida Console"/>
                <a:cs typeface="Lucida Console"/>
              </a:rPr>
              <a:t>create_StateVals</a:t>
            </a:r>
            <a:r>
              <a:rPr lang="en-US" sz="1300" dirty="0">
                <a:latin typeface="Lucida Console"/>
                <a:cs typeface="Lucida Console"/>
              </a:rPr>
              <a:t>(</a:t>
            </a:r>
            <a:r>
              <a:rPr lang="en-US" sz="1300" dirty="0" err="1">
                <a:latin typeface="Lucida Console"/>
                <a:cs typeface="Lucida Console"/>
              </a:rPr>
              <a:t>utility_tbl</a:t>
            </a:r>
            <a:r>
              <a:rPr lang="en-US" sz="1300" dirty="0">
                <a:latin typeface="Lucida Console"/>
                <a:cs typeface="Lucida Console"/>
              </a:rPr>
              <a:t>, n = 1000) </a:t>
            </a:r>
          </a:p>
        </p:txBody>
      </p:sp>
    </p:spTree>
    <p:extLst>
      <p:ext uri="{BB962C8B-B14F-4D97-AF65-F5344CB8AC3E}">
        <p14:creationId xmlns:p14="http://schemas.microsoft.com/office/powerpoint/2010/main" val="12827850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Creating an economic model by adding costs and utility models</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The CTSTM is constructed by combing the transition, utility, and cost models</a:t>
            </a:r>
          </a:p>
        </p:txBody>
      </p:sp>
      <p:sp>
        <p:nvSpPr>
          <p:cNvPr id="4" name="TextBox 3">
            <a:extLst>
              <a:ext uri="{FF2B5EF4-FFF2-40B4-BE49-F238E27FC236}">
                <a16:creationId xmlns:a16="http://schemas.microsoft.com/office/drawing/2014/main" id="{AF939AA0-C36E-4E4C-A4F0-D8E08C199938}"/>
              </a:ext>
            </a:extLst>
          </p:cNvPr>
          <p:cNvSpPr txBox="1"/>
          <p:nvPr/>
        </p:nvSpPr>
        <p:spPr>
          <a:xfrm>
            <a:off x="853416" y="1846568"/>
            <a:ext cx="7220609" cy="830015"/>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a:t>
            </a:r>
            <a:r>
              <a:rPr lang="en-US" sz="1300" dirty="0" err="1">
                <a:latin typeface="Lucida Console"/>
                <a:cs typeface="Lucida Console"/>
              </a:rPr>
              <a:t>econmod</a:t>
            </a:r>
            <a:r>
              <a:rPr lang="en-US" sz="1300" dirty="0">
                <a:latin typeface="Lucida Console"/>
                <a:cs typeface="Lucida Console"/>
              </a:rPr>
              <a:t> &lt;- </a:t>
            </a:r>
            <a:r>
              <a:rPr lang="en-US" sz="1300" dirty="0" err="1">
                <a:latin typeface="Lucida Console"/>
                <a:cs typeface="Lucida Console"/>
              </a:rPr>
              <a:t>IndivCtstm$new</a:t>
            </a:r>
            <a:r>
              <a:rPr lang="en-US" sz="1300" dirty="0">
                <a:latin typeface="Lucida Console"/>
                <a:cs typeface="Lucida Console"/>
              </a:rPr>
              <a:t>(</a:t>
            </a:r>
            <a:r>
              <a:rPr lang="en-US" sz="1300" dirty="0" err="1">
                <a:latin typeface="Lucida Console"/>
                <a:cs typeface="Lucida Console"/>
              </a:rPr>
              <a:t>trans_model</a:t>
            </a:r>
            <a:r>
              <a:rPr lang="en-US" sz="1300" dirty="0">
                <a:latin typeface="Lucida Console"/>
                <a:cs typeface="Lucida Console"/>
              </a:rPr>
              <a:t> = </a:t>
            </a:r>
            <a:r>
              <a:rPr lang="en-US" sz="1300" dirty="0" err="1">
                <a:latin typeface="Lucida Console"/>
                <a:cs typeface="Lucida Console"/>
              </a:rPr>
              <a:t>transmod</a:t>
            </a:r>
            <a:r>
              <a:rPr lang="en-US" sz="1300" dirty="0">
                <a:latin typeface="Lucida Console"/>
                <a:cs typeface="Lucida Console"/>
              </a:rPr>
              <a:t>,</a:t>
            </a:r>
          </a:p>
          <a:p>
            <a:r>
              <a:rPr lang="en-US" sz="1300" dirty="0">
                <a:latin typeface="Lucida Console"/>
                <a:cs typeface="Lucida Console"/>
              </a:rPr>
              <a:t>                           </a:t>
            </a:r>
            <a:r>
              <a:rPr lang="en-US" sz="1300" dirty="0" err="1">
                <a:latin typeface="Lucida Console"/>
                <a:cs typeface="Lucida Console"/>
              </a:rPr>
              <a:t>utility_model</a:t>
            </a:r>
            <a:r>
              <a:rPr lang="en-US" sz="1300" dirty="0">
                <a:latin typeface="Lucida Console"/>
                <a:cs typeface="Lucida Console"/>
              </a:rPr>
              <a:t> = </a:t>
            </a:r>
            <a:r>
              <a:rPr lang="en-US" sz="1300" dirty="0" err="1">
                <a:latin typeface="Lucida Console"/>
                <a:cs typeface="Lucida Console"/>
              </a:rPr>
              <a:t>utilitymod</a:t>
            </a:r>
            <a:r>
              <a:rPr lang="en-US" sz="1300" dirty="0">
                <a:latin typeface="Lucida Console"/>
                <a:cs typeface="Lucida Console"/>
              </a:rPr>
              <a:t>,</a:t>
            </a:r>
          </a:p>
          <a:p>
            <a:r>
              <a:rPr lang="en-US" sz="1300" dirty="0">
                <a:latin typeface="Lucida Console"/>
                <a:cs typeface="Lucida Console"/>
              </a:rPr>
              <a:t>                           </a:t>
            </a:r>
            <a:r>
              <a:rPr lang="en-US" sz="1300" dirty="0" err="1">
                <a:latin typeface="Lucida Console"/>
                <a:cs typeface="Lucida Console"/>
              </a:rPr>
              <a:t>cost_models</a:t>
            </a:r>
            <a:r>
              <a:rPr lang="en-US" sz="1300" dirty="0">
                <a:latin typeface="Lucida Console"/>
                <a:cs typeface="Lucida Console"/>
              </a:rPr>
              <a:t> = </a:t>
            </a:r>
            <a:r>
              <a:rPr lang="en-US" sz="1300" dirty="0" err="1">
                <a:latin typeface="Lucida Console"/>
                <a:cs typeface="Lucida Console"/>
              </a:rPr>
              <a:t>costmods</a:t>
            </a:r>
            <a:r>
              <a:rPr lang="en-US" sz="1300" dirty="0">
                <a:latin typeface="Lucida Console"/>
                <a:cs typeface="Lucida Console"/>
              </a:rPr>
              <a:t>)</a:t>
            </a:r>
          </a:p>
        </p:txBody>
      </p:sp>
    </p:spTree>
    <p:extLst>
      <p:ext uri="{BB962C8B-B14F-4D97-AF65-F5344CB8AC3E}">
        <p14:creationId xmlns:p14="http://schemas.microsoft.com/office/powerpoint/2010/main" val="34980884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Simulating health state transitions</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normAutofit/>
          </a:bodyPr>
          <a:lstStyle/>
          <a:p>
            <a:r>
              <a:rPr lang="en-US" sz="1600" dirty="0"/>
              <a:t>In the individual-level CTSTM, unique trajectories through the multi-state model are simulated for each patient, treatment strategy, and PSA sample</a:t>
            </a:r>
          </a:p>
        </p:txBody>
      </p:sp>
      <p:sp>
        <p:nvSpPr>
          <p:cNvPr id="4" name="TextBox 3">
            <a:extLst>
              <a:ext uri="{FF2B5EF4-FFF2-40B4-BE49-F238E27FC236}">
                <a16:creationId xmlns:a16="http://schemas.microsoft.com/office/drawing/2014/main" id="{ABED18E1-F851-C04D-8DE9-031BD0D65FDF}"/>
              </a:ext>
            </a:extLst>
          </p:cNvPr>
          <p:cNvSpPr txBox="1"/>
          <p:nvPr/>
        </p:nvSpPr>
        <p:spPr>
          <a:xfrm>
            <a:off x="853416" y="1777796"/>
            <a:ext cx="7220609" cy="488387"/>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a:t>
            </a:r>
            <a:r>
              <a:rPr lang="en-US" sz="1200" dirty="0" err="1">
                <a:latin typeface="Lucida Console"/>
                <a:cs typeface="Lucida Console"/>
              </a:rPr>
              <a:t>econmod$sim_disease</a:t>
            </a:r>
            <a:r>
              <a:rPr lang="en-US" sz="1200" dirty="0">
                <a:latin typeface="Lucida Console"/>
                <a:cs typeface="Lucida Console"/>
              </a:rPr>
              <a:t>()</a:t>
            </a:r>
          </a:p>
          <a:p>
            <a:r>
              <a:rPr lang="en-US" sz="1200" dirty="0">
                <a:latin typeface="Lucida Console"/>
                <a:cs typeface="Lucida Console"/>
              </a:rPr>
              <a:t> </a:t>
            </a:r>
            <a:r>
              <a:rPr lang="en-US" sz="1200" dirty="0" err="1">
                <a:latin typeface="Lucida Console"/>
                <a:cs typeface="Lucida Console"/>
              </a:rPr>
              <a:t>econmod$sim_stateprobs</a:t>
            </a:r>
            <a:r>
              <a:rPr lang="en-US" sz="1200" dirty="0">
                <a:latin typeface="Lucida Console"/>
                <a:cs typeface="Lucida Console"/>
              </a:rPr>
              <a:t>(t = </a:t>
            </a:r>
            <a:r>
              <a:rPr lang="en-US" sz="1200" dirty="0" err="1">
                <a:latin typeface="Lucida Console"/>
                <a:cs typeface="Lucida Console"/>
              </a:rPr>
              <a:t>seq</a:t>
            </a:r>
            <a:r>
              <a:rPr lang="en-US" sz="1200" dirty="0">
                <a:latin typeface="Lucida Console"/>
                <a:cs typeface="Lucida Console"/>
              </a:rPr>
              <a:t>(0, 20 , 1/26))</a:t>
            </a:r>
          </a:p>
        </p:txBody>
      </p:sp>
      <p:sp>
        <p:nvSpPr>
          <p:cNvPr id="5" name="TextBox 4">
            <a:extLst>
              <a:ext uri="{FF2B5EF4-FFF2-40B4-BE49-F238E27FC236}">
                <a16:creationId xmlns:a16="http://schemas.microsoft.com/office/drawing/2014/main" id="{AAF4F653-6A1E-174F-A17C-4859B1157496}"/>
              </a:ext>
            </a:extLst>
          </p:cNvPr>
          <p:cNvSpPr txBox="1"/>
          <p:nvPr/>
        </p:nvSpPr>
        <p:spPr>
          <a:xfrm>
            <a:off x="1569541" y="2648127"/>
            <a:ext cx="1874348" cy="262620"/>
          </a:xfrm>
          <a:prstGeom prst="rect">
            <a:avLst/>
          </a:prstGeom>
          <a:noFill/>
        </p:spPr>
        <p:txBody>
          <a:bodyPr wrap="square" lIns="0" tIns="0" rIns="0" bIns="0" rtlCol="0">
            <a:noAutofit/>
          </a:bodyPr>
          <a:lstStyle/>
          <a:p>
            <a:r>
              <a:rPr lang="en-US" sz="1600" dirty="0">
                <a:solidFill>
                  <a:schemeClr val="tx2"/>
                </a:solidFill>
              </a:rPr>
              <a:t>Disease progression</a:t>
            </a:r>
          </a:p>
        </p:txBody>
      </p:sp>
      <p:sp>
        <p:nvSpPr>
          <p:cNvPr id="6" name="TextBox 5">
            <a:extLst>
              <a:ext uri="{FF2B5EF4-FFF2-40B4-BE49-F238E27FC236}">
                <a16:creationId xmlns:a16="http://schemas.microsoft.com/office/drawing/2014/main" id="{40203663-F162-0548-9F9C-117A1E7F1D03}"/>
              </a:ext>
            </a:extLst>
          </p:cNvPr>
          <p:cNvSpPr txBox="1"/>
          <p:nvPr/>
        </p:nvSpPr>
        <p:spPr>
          <a:xfrm>
            <a:off x="5700111" y="2640484"/>
            <a:ext cx="1874348" cy="262620"/>
          </a:xfrm>
          <a:prstGeom prst="rect">
            <a:avLst/>
          </a:prstGeom>
          <a:noFill/>
        </p:spPr>
        <p:txBody>
          <a:bodyPr wrap="square" lIns="0" tIns="0" rIns="0" bIns="0" rtlCol="0">
            <a:noAutofit/>
          </a:bodyPr>
          <a:lstStyle/>
          <a:p>
            <a:r>
              <a:rPr lang="en-US" sz="1600" dirty="0">
                <a:solidFill>
                  <a:schemeClr val="tx2"/>
                </a:solidFill>
              </a:rPr>
              <a:t>State probabilities</a:t>
            </a:r>
          </a:p>
        </p:txBody>
      </p:sp>
      <p:pic>
        <p:nvPicPr>
          <p:cNvPr id="8" name="Picture 7">
            <a:extLst>
              <a:ext uri="{FF2B5EF4-FFF2-40B4-BE49-F238E27FC236}">
                <a16:creationId xmlns:a16="http://schemas.microsoft.com/office/drawing/2014/main" id="{07F12E47-1D24-7749-8FF9-5694428C20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3326275"/>
            <a:ext cx="4102559" cy="998595"/>
          </a:xfrm>
          <a:prstGeom prst="rect">
            <a:avLst/>
          </a:prstGeom>
        </p:spPr>
      </p:pic>
      <p:pic>
        <p:nvPicPr>
          <p:cNvPr id="13" name="Picture 12">
            <a:extLst>
              <a:ext uri="{FF2B5EF4-FFF2-40B4-BE49-F238E27FC236}">
                <a16:creationId xmlns:a16="http://schemas.microsoft.com/office/drawing/2014/main" id="{98C41D8E-FC37-964A-8140-62BFC37292B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11543" y="3049899"/>
            <a:ext cx="2676431" cy="2059386"/>
          </a:xfrm>
          <a:prstGeom prst="rect">
            <a:avLst/>
          </a:prstGeom>
        </p:spPr>
      </p:pic>
    </p:spTree>
    <p:extLst>
      <p:ext uri="{BB962C8B-B14F-4D97-AF65-F5344CB8AC3E}">
        <p14:creationId xmlns:p14="http://schemas.microsoft.com/office/powerpoint/2010/main" val="273639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Simulating QALYs and costs</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normAutofit/>
          </a:bodyPr>
          <a:lstStyle/>
          <a:p>
            <a:r>
              <a:rPr lang="en-US" sz="1600" dirty="0"/>
              <a:t>By default, mean QALYs and costs are simulated by treatment strategy, patient, health state, and PSA sample</a:t>
            </a:r>
          </a:p>
        </p:txBody>
      </p:sp>
      <p:sp>
        <p:nvSpPr>
          <p:cNvPr id="27" name="TextBox 26">
            <a:extLst>
              <a:ext uri="{FF2B5EF4-FFF2-40B4-BE49-F238E27FC236}">
                <a16:creationId xmlns:a16="http://schemas.microsoft.com/office/drawing/2014/main" id="{4EA73733-DD4C-DB44-8896-D654CE0DCF96}"/>
              </a:ext>
            </a:extLst>
          </p:cNvPr>
          <p:cNvSpPr txBox="1"/>
          <p:nvPr/>
        </p:nvSpPr>
        <p:spPr>
          <a:xfrm>
            <a:off x="853416" y="1824685"/>
            <a:ext cx="7220609" cy="488387"/>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a:t>
            </a:r>
            <a:r>
              <a:rPr lang="en-US" sz="1200" dirty="0" err="1">
                <a:latin typeface="Lucida Console"/>
                <a:cs typeface="Lucida Console"/>
              </a:rPr>
              <a:t>econmod$sim_qalys</a:t>
            </a:r>
            <a:r>
              <a:rPr lang="en-US" sz="1200" dirty="0">
                <a:latin typeface="Lucida Console"/>
                <a:cs typeface="Lucida Console"/>
              </a:rPr>
              <a:t>(</a:t>
            </a:r>
            <a:r>
              <a:rPr lang="en-US" sz="1200" dirty="0" err="1">
                <a:latin typeface="Lucida Console"/>
                <a:cs typeface="Lucida Console"/>
              </a:rPr>
              <a:t>dr</a:t>
            </a:r>
            <a:r>
              <a:rPr lang="en-US" sz="1200" dirty="0">
                <a:latin typeface="Lucida Console"/>
                <a:cs typeface="Lucida Console"/>
              </a:rPr>
              <a:t> = c(0, .03))</a:t>
            </a:r>
          </a:p>
          <a:p>
            <a:r>
              <a:rPr lang="en-US" sz="1200" dirty="0">
                <a:latin typeface="Lucida Console"/>
                <a:cs typeface="Lucida Console"/>
              </a:rPr>
              <a:t> </a:t>
            </a:r>
            <a:r>
              <a:rPr lang="en-US" sz="1200" dirty="0" err="1">
                <a:latin typeface="Lucida Console"/>
                <a:cs typeface="Lucida Console"/>
              </a:rPr>
              <a:t>econmod$sim_costs</a:t>
            </a:r>
            <a:r>
              <a:rPr lang="en-US" sz="1200" dirty="0">
                <a:latin typeface="Lucida Console"/>
                <a:cs typeface="Lucida Console"/>
              </a:rPr>
              <a:t>(</a:t>
            </a:r>
            <a:r>
              <a:rPr lang="en-US" sz="1200" dirty="0" err="1">
                <a:latin typeface="Lucida Console"/>
                <a:cs typeface="Lucida Console"/>
              </a:rPr>
              <a:t>dr</a:t>
            </a:r>
            <a:r>
              <a:rPr lang="en-US" sz="1200" dirty="0">
                <a:latin typeface="Lucida Console"/>
                <a:cs typeface="Lucida Console"/>
              </a:rPr>
              <a:t> = .03)</a:t>
            </a:r>
          </a:p>
        </p:txBody>
      </p:sp>
      <p:grpSp>
        <p:nvGrpSpPr>
          <p:cNvPr id="30" name="Group 29">
            <a:extLst>
              <a:ext uri="{FF2B5EF4-FFF2-40B4-BE49-F238E27FC236}">
                <a16:creationId xmlns:a16="http://schemas.microsoft.com/office/drawing/2014/main" id="{D35A1DCF-0508-794A-AA55-29872ACBEFC9}"/>
              </a:ext>
            </a:extLst>
          </p:cNvPr>
          <p:cNvGrpSpPr/>
          <p:nvPr/>
        </p:nvGrpSpPr>
        <p:grpSpPr>
          <a:xfrm>
            <a:off x="402021" y="2704834"/>
            <a:ext cx="8481848" cy="1561835"/>
            <a:chOff x="457200" y="2704834"/>
            <a:chExt cx="8481848" cy="1561835"/>
          </a:xfrm>
        </p:grpSpPr>
        <p:pic>
          <p:nvPicPr>
            <p:cNvPr id="23" name="Picture 22">
              <a:extLst>
                <a:ext uri="{FF2B5EF4-FFF2-40B4-BE49-F238E27FC236}">
                  <a16:creationId xmlns:a16="http://schemas.microsoft.com/office/drawing/2014/main" id="{A456687D-3EE6-B042-982D-7AD96564DC9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78691" y="3074621"/>
              <a:ext cx="3960357" cy="1192048"/>
            </a:xfrm>
            <a:prstGeom prst="rect">
              <a:avLst/>
            </a:prstGeom>
          </p:spPr>
        </p:pic>
        <p:pic>
          <p:nvPicPr>
            <p:cNvPr id="25" name="Picture 24">
              <a:extLst>
                <a:ext uri="{FF2B5EF4-FFF2-40B4-BE49-F238E27FC236}">
                  <a16:creationId xmlns:a16="http://schemas.microsoft.com/office/drawing/2014/main" id="{57AF6265-F3F1-954F-A776-72C18019617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200" y="3066685"/>
              <a:ext cx="3923826" cy="1192048"/>
            </a:xfrm>
            <a:prstGeom prst="rect">
              <a:avLst/>
            </a:prstGeom>
          </p:spPr>
        </p:pic>
        <p:sp>
          <p:nvSpPr>
            <p:cNvPr id="28" name="TextBox 27">
              <a:extLst>
                <a:ext uri="{FF2B5EF4-FFF2-40B4-BE49-F238E27FC236}">
                  <a16:creationId xmlns:a16="http://schemas.microsoft.com/office/drawing/2014/main" id="{BCCB77E2-99F6-184C-9B40-E1669BFF7AC6}"/>
                </a:ext>
              </a:extLst>
            </p:cNvPr>
            <p:cNvSpPr txBox="1"/>
            <p:nvPr/>
          </p:nvSpPr>
          <p:spPr>
            <a:xfrm>
              <a:off x="2419113" y="2704834"/>
              <a:ext cx="732225" cy="262620"/>
            </a:xfrm>
            <a:prstGeom prst="rect">
              <a:avLst/>
            </a:prstGeom>
            <a:noFill/>
          </p:spPr>
          <p:txBody>
            <a:bodyPr wrap="square" lIns="0" tIns="0" rIns="0" bIns="0" rtlCol="0">
              <a:noAutofit/>
            </a:bodyPr>
            <a:lstStyle/>
            <a:p>
              <a:r>
                <a:rPr lang="en-US" sz="1600" dirty="0">
                  <a:solidFill>
                    <a:schemeClr val="tx2"/>
                  </a:solidFill>
                </a:rPr>
                <a:t>QALYs</a:t>
              </a:r>
            </a:p>
          </p:txBody>
        </p:sp>
        <p:sp>
          <p:nvSpPr>
            <p:cNvPr id="29" name="TextBox 28">
              <a:extLst>
                <a:ext uri="{FF2B5EF4-FFF2-40B4-BE49-F238E27FC236}">
                  <a16:creationId xmlns:a16="http://schemas.microsoft.com/office/drawing/2014/main" id="{BFDFA629-4CE9-EF47-8F62-C00B96C11450}"/>
                </a:ext>
              </a:extLst>
            </p:cNvPr>
            <p:cNvSpPr txBox="1"/>
            <p:nvPr/>
          </p:nvSpPr>
          <p:spPr>
            <a:xfrm>
              <a:off x="6678430" y="2761733"/>
              <a:ext cx="732225" cy="262620"/>
            </a:xfrm>
            <a:prstGeom prst="rect">
              <a:avLst/>
            </a:prstGeom>
            <a:noFill/>
          </p:spPr>
          <p:txBody>
            <a:bodyPr wrap="square" lIns="0" tIns="0" rIns="0" bIns="0" rtlCol="0">
              <a:noAutofit/>
            </a:bodyPr>
            <a:lstStyle/>
            <a:p>
              <a:r>
                <a:rPr lang="en-US" sz="1600" dirty="0">
                  <a:solidFill>
                    <a:schemeClr val="tx2"/>
                  </a:solidFill>
                </a:rPr>
                <a:t>Costs</a:t>
              </a:r>
            </a:p>
          </p:txBody>
        </p:sp>
      </p:grpSp>
    </p:spTree>
    <p:extLst>
      <p:ext uri="{BB962C8B-B14F-4D97-AF65-F5344CB8AC3E}">
        <p14:creationId xmlns:p14="http://schemas.microsoft.com/office/powerpoint/2010/main" val="3782438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Tree>
    <p:extLst>
      <p:ext uri="{BB962C8B-B14F-4D97-AF65-F5344CB8AC3E}">
        <p14:creationId xmlns:p14="http://schemas.microsoft.com/office/powerpoint/2010/main" val="25296449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a:xfrm>
            <a:off x="457200" y="1060667"/>
            <a:ext cx="7616825" cy="468791"/>
          </a:xfrm>
        </p:spPr>
        <p:txBody>
          <a:bodyPr>
            <a:normAutofit lnSpcReduction="10000"/>
          </a:bodyPr>
          <a:lstStyle/>
          <a:p>
            <a:r>
              <a:rPr lang="en-US" sz="1600" dirty="0"/>
              <a:t>Summaries of costs and QALYs (i.e., estimates by treatment strategy and PSA sample) are used to perform a (potentially “individualized”) CEA</a:t>
            </a:r>
          </a:p>
        </p:txBody>
      </p:sp>
      <p:sp>
        <p:nvSpPr>
          <p:cNvPr id="9" name="Content Placeholder 2">
            <a:extLst>
              <a:ext uri="{FF2B5EF4-FFF2-40B4-BE49-F238E27FC236}">
                <a16:creationId xmlns:a16="http://schemas.microsoft.com/office/drawing/2014/main" id="{E78FDE3F-B870-184B-AA32-907C9896A78F}"/>
              </a:ext>
            </a:extLst>
          </p:cNvPr>
          <p:cNvSpPr txBox="1">
            <a:spLocks/>
          </p:cNvSpPr>
          <p:nvPr/>
        </p:nvSpPr>
        <p:spPr>
          <a:xfrm>
            <a:off x="457200" y="2203667"/>
            <a:ext cx="7616825" cy="468790"/>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600" dirty="0"/>
          </a:p>
        </p:txBody>
      </p:sp>
      <p:sp>
        <p:nvSpPr>
          <p:cNvPr id="10" name="TextBox 9">
            <a:extLst>
              <a:ext uri="{FF2B5EF4-FFF2-40B4-BE49-F238E27FC236}">
                <a16:creationId xmlns:a16="http://schemas.microsoft.com/office/drawing/2014/main" id="{25386CAB-E0B4-1342-96AF-A8A1B9416E77}"/>
              </a:ext>
            </a:extLst>
          </p:cNvPr>
          <p:cNvSpPr txBox="1"/>
          <p:nvPr/>
        </p:nvSpPr>
        <p:spPr>
          <a:xfrm>
            <a:off x="785099" y="1695145"/>
            <a:ext cx="7436618" cy="638503"/>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a:t>
            </a:r>
          </a:p>
          <a:p>
            <a:r>
              <a:rPr lang="en-US" sz="1300" dirty="0">
                <a:latin typeface="Lucida Console"/>
                <a:cs typeface="Lucida Console"/>
              </a:rPr>
              <a:t> </a:t>
            </a:r>
            <a:r>
              <a:rPr lang="en-US" sz="1300" dirty="0" err="1">
                <a:latin typeface="Lucida Console"/>
                <a:cs typeface="Lucida Console"/>
              </a:rPr>
              <a:t>ce_sim</a:t>
            </a:r>
            <a:r>
              <a:rPr lang="en-US" sz="1300" dirty="0">
                <a:latin typeface="Lucida Console"/>
                <a:cs typeface="Lucida Console"/>
              </a:rPr>
              <a:t> &lt;- </a:t>
            </a:r>
            <a:r>
              <a:rPr lang="en-US" sz="1200" dirty="0" err="1">
                <a:latin typeface="Lucida Console"/>
                <a:cs typeface="Lucida Console"/>
              </a:rPr>
              <a:t>econmod$summarize</a:t>
            </a:r>
            <a:r>
              <a:rPr lang="en-US" sz="1200" dirty="0">
                <a:latin typeface="Lucida Console"/>
                <a:cs typeface="Lucida Console"/>
              </a:rPr>
              <a:t>()</a:t>
            </a:r>
          </a:p>
          <a:p>
            <a:r>
              <a:rPr lang="en-US" sz="1200" dirty="0">
                <a:latin typeface="Lucida Console" panose="020B0609040504020204" pitchFamily="49" charset="0"/>
              </a:rPr>
              <a:t> </a:t>
            </a:r>
            <a:r>
              <a:rPr lang="en-US" sz="1200" dirty="0" err="1">
                <a:latin typeface="Lucida Console" panose="020B0609040504020204" pitchFamily="49" charset="0"/>
              </a:rPr>
              <a:t>icea_out</a:t>
            </a:r>
            <a:r>
              <a:rPr lang="en-US" sz="1200" dirty="0">
                <a:latin typeface="Lucida Console" panose="020B0609040504020204" pitchFamily="49" charset="0"/>
              </a:rPr>
              <a:t> &lt;- </a:t>
            </a:r>
            <a:r>
              <a:rPr lang="en-US" sz="1200" dirty="0" err="1">
                <a:latin typeface="Lucida Console" panose="020B0609040504020204" pitchFamily="49" charset="0"/>
              </a:rPr>
              <a:t>icea</a:t>
            </a:r>
            <a:r>
              <a:rPr lang="en-US" sz="1200" dirty="0">
                <a:latin typeface="Lucida Console" panose="020B0609040504020204" pitchFamily="49" charset="0"/>
              </a:rPr>
              <a:t>(</a:t>
            </a:r>
            <a:r>
              <a:rPr lang="en-US" sz="1200" dirty="0" err="1">
                <a:latin typeface="Lucida Console" panose="020B0609040504020204" pitchFamily="49" charset="0"/>
              </a:rPr>
              <a:t>ce_sim</a:t>
            </a:r>
            <a:r>
              <a:rPr lang="en-US" sz="1200" dirty="0">
                <a:latin typeface="Lucida Console" panose="020B0609040504020204" pitchFamily="49" charset="0"/>
              </a:rPr>
              <a:t>, </a:t>
            </a:r>
            <a:r>
              <a:rPr lang="en-US" sz="1200" dirty="0" err="1">
                <a:latin typeface="Lucida Console" panose="020B0609040504020204" pitchFamily="49" charset="0"/>
              </a:rPr>
              <a:t>dr_qalys</a:t>
            </a:r>
            <a:r>
              <a:rPr lang="en-US" sz="1200" dirty="0">
                <a:latin typeface="Lucida Console" panose="020B0609040504020204" pitchFamily="49" charset="0"/>
              </a:rPr>
              <a:t> = .03, </a:t>
            </a:r>
            <a:r>
              <a:rPr lang="en-US" sz="1200" dirty="0" err="1">
                <a:latin typeface="Lucida Console" panose="020B0609040504020204" pitchFamily="49" charset="0"/>
              </a:rPr>
              <a:t>dr_costs</a:t>
            </a:r>
            <a:r>
              <a:rPr lang="en-US" sz="1200" dirty="0">
                <a:latin typeface="Lucida Console" panose="020B0609040504020204" pitchFamily="49" charset="0"/>
              </a:rPr>
              <a:t> = .03) </a:t>
            </a:r>
          </a:p>
          <a:p>
            <a:r>
              <a:rPr lang="en-US" sz="1200" dirty="0">
                <a:latin typeface="Lucida Console" panose="020B0609040504020204" pitchFamily="49" charset="0"/>
              </a:rPr>
              <a:t> </a:t>
            </a:r>
            <a:r>
              <a:rPr lang="en-US" sz="1200" dirty="0" err="1">
                <a:latin typeface="Lucida Console" panose="020B0609040504020204" pitchFamily="49" charset="0"/>
              </a:rPr>
              <a:t>icea_pw_out</a:t>
            </a:r>
            <a:r>
              <a:rPr lang="en-US" sz="1200" dirty="0">
                <a:latin typeface="Lucida Console" panose="020B0609040504020204" pitchFamily="49" charset="0"/>
              </a:rPr>
              <a:t> &lt;- </a:t>
            </a:r>
            <a:r>
              <a:rPr lang="en-US" sz="1200" dirty="0" err="1">
                <a:latin typeface="Lucida Console" panose="020B0609040504020204" pitchFamily="49" charset="0"/>
              </a:rPr>
              <a:t>icea_pw</a:t>
            </a:r>
            <a:r>
              <a:rPr lang="en-US" sz="1200" dirty="0">
                <a:latin typeface="Lucida Console" panose="020B0609040504020204" pitchFamily="49" charset="0"/>
              </a:rPr>
              <a:t>(</a:t>
            </a:r>
            <a:r>
              <a:rPr lang="en-US" sz="1200" dirty="0" err="1">
                <a:latin typeface="Lucida Console" panose="020B0609040504020204" pitchFamily="49" charset="0"/>
              </a:rPr>
              <a:t>ce_sim</a:t>
            </a:r>
            <a:r>
              <a:rPr lang="en-US" sz="1200" dirty="0">
                <a:latin typeface="Lucida Console" panose="020B0609040504020204" pitchFamily="49" charset="0"/>
              </a:rPr>
              <a:t>, comparator = 1, </a:t>
            </a:r>
            <a:r>
              <a:rPr lang="en-US" sz="1200" dirty="0" err="1">
                <a:latin typeface="Lucida Console" panose="020B0609040504020204" pitchFamily="49" charset="0"/>
              </a:rPr>
              <a:t>dr_qalys</a:t>
            </a:r>
            <a:r>
              <a:rPr lang="en-US" sz="1200" dirty="0">
                <a:latin typeface="Lucida Console" panose="020B0609040504020204" pitchFamily="49" charset="0"/>
              </a:rPr>
              <a:t> = .03, </a:t>
            </a:r>
            <a:r>
              <a:rPr lang="en-US" sz="1200" dirty="0" err="1">
                <a:latin typeface="Lucida Console" panose="020B0609040504020204" pitchFamily="49" charset="0"/>
              </a:rPr>
              <a:t>dr_costs</a:t>
            </a:r>
            <a:r>
              <a:rPr lang="en-US" sz="1200" dirty="0">
                <a:latin typeface="Lucida Console" panose="020B0609040504020204" pitchFamily="49" charset="0"/>
              </a:rPr>
              <a:t> = .03)</a:t>
            </a:r>
            <a:endParaRPr lang="en-US" sz="1200" dirty="0">
              <a:latin typeface="Lucida Console" panose="020B0609040504020204" pitchFamily="49" charset="0"/>
              <a:cs typeface="Lucida Console"/>
            </a:endParaRPr>
          </a:p>
          <a:p>
            <a:endParaRPr lang="en-US" sz="1200" dirty="0">
              <a:latin typeface="Lucida Console"/>
              <a:cs typeface="Lucida Console"/>
            </a:endParaRPr>
          </a:p>
        </p:txBody>
      </p:sp>
      <p:pic>
        <p:nvPicPr>
          <p:cNvPr id="7" name="Picture 6">
            <a:extLst>
              <a:ext uri="{FF2B5EF4-FFF2-40B4-BE49-F238E27FC236}">
                <a16:creationId xmlns:a16="http://schemas.microsoft.com/office/drawing/2014/main" id="{D8182E4D-F81C-B64F-BDE9-08493245F29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32670" y="2672457"/>
            <a:ext cx="4989047" cy="2332796"/>
          </a:xfrm>
          <a:prstGeom prst="rect">
            <a:avLst/>
          </a:prstGeom>
        </p:spPr>
      </p:pic>
      <p:sp>
        <p:nvSpPr>
          <p:cNvPr id="11" name="Content Placeholder 2">
            <a:extLst>
              <a:ext uri="{FF2B5EF4-FFF2-40B4-BE49-F238E27FC236}">
                <a16:creationId xmlns:a16="http://schemas.microsoft.com/office/drawing/2014/main" id="{92E27A7E-FCE7-C945-9CEF-4287FD48B1C9}"/>
              </a:ext>
            </a:extLst>
          </p:cNvPr>
          <p:cNvSpPr txBox="1">
            <a:spLocks/>
          </p:cNvSpPr>
          <p:nvPr/>
        </p:nvSpPr>
        <p:spPr>
          <a:xfrm>
            <a:off x="785099" y="3346666"/>
            <a:ext cx="2280471" cy="468791"/>
          </a:xfrm>
          <a:prstGeom prst="rect">
            <a:avLst/>
          </a:prstGeom>
        </p:spPr>
        <p:txBody>
          <a:bodyPr vert="horz" lIns="0" tIns="0" rIns="0" bIns="0" rtlCol="0">
            <a:normAutofit lnSpcReduction="10000"/>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b="1" dirty="0"/>
              <a:t>Cost-effectiveness acceptability frontier</a:t>
            </a:r>
          </a:p>
        </p:txBody>
      </p:sp>
    </p:spTree>
    <p:extLst>
      <p:ext uri="{BB962C8B-B14F-4D97-AF65-F5344CB8AC3E}">
        <p14:creationId xmlns:p14="http://schemas.microsoft.com/office/powerpoint/2010/main" val="864977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Tree>
    <p:extLst>
      <p:ext uri="{BB962C8B-B14F-4D97-AF65-F5344CB8AC3E}">
        <p14:creationId xmlns:p14="http://schemas.microsoft.com/office/powerpoint/2010/main" val="1474799688"/>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8144</TotalTime>
  <Words>5989</Words>
  <Application>Microsoft Macintosh PowerPoint</Application>
  <PresentationFormat>On-screen Show (16:9)</PresentationFormat>
  <Paragraphs>988</Paragraphs>
  <Slides>80</Slides>
  <Notes>9</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80</vt:i4>
      </vt:variant>
    </vt:vector>
  </HeadingPairs>
  <TitlesOfParts>
    <vt:vector size="86" baseType="lpstr">
      <vt:lpstr>Arial</vt:lpstr>
      <vt:lpstr>Helvetica</vt:lpstr>
      <vt:lpstr>Lucida Console</vt:lpstr>
      <vt:lpstr>Menlo</vt:lpstr>
      <vt:lpstr>Wingdings</vt:lpstr>
      <vt:lpstr>PFV_PPT_template_16x9_V2</vt:lpstr>
      <vt:lpstr>APPLIED COST-EFFECTIVENESS MODELING WITH R</vt:lpstr>
      <vt:lpstr>Learning objectives</vt:lpstr>
      <vt:lpstr>Agenda</vt:lpstr>
      <vt:lpstr>Structure</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Modeling in Excel</vt:lpstr>
      <vt:lpstr>PowerPoint Presentation</vt:lpstr>
      <vt:lpstr>PowerPoint Presentation</vt:lpstr>
      <vt:lpstr>PowerPoint Presentation</vt:lpstr>
      <vt:lpstr>Where is Waldo</vt:lpstr>
      <vt:lpstr>Criticisms</vt:lpstr>
      <vt:lpstr>Time to change?</vt:lpstr>
      <vt:lpstr>Alternative</vt:lpstr>
      <vt:lpstr>What is R</vt:lpstr>
      <vt:lpstr>Programing in R</vt:lpstr>
      <vt:lpstr>PowerPoint Presentation</vt:lpstr>
      <vt:lpstr>PowerPoint Presentation</vt:lpstr>
      <vt:lpstr>PowerPoint Presentation</vt:lpstr>
      <vt:lpstr>PowerPoint Presentation</vt:lpstr>
      <vt:lpstr>PowerPoint Presentation</vt:lpstr>
      <vt:lpstr>HIV model (Chancellor et al. 1997)</vt:lpstr>
      <vt:lpstr>HIV model (Chancellor et al. 1997)</vt:lpstr>
      <vt:lpstr>Model output with Excel</vt:lpstr>
      <vt:lpstr>Model calculations with Excel</vt:lpstr>
      <vt:lpstr>Define transition matrix with monotherapy</vt:lpstr>
      <vt:lpstr>Relative risk and transition matrix with combination therapy</vt:lpstr>
      <vt:lpstr>Other model parameters</vt:lpstr>
      <vt:lpstr>Basic calculations – health state occupancy with monotherapy</vt:lpstr>
      <vt:lpstr>Basic calculations – expected LY and costs with monotherapy </vt:lpstr>
      <vt:lpstr>Model output – trace monotherapy</vt:lpstr>
      <vt:lpstr>Model output – trace monotherapy</vt:lpstr>
      <vt:lpstr>Model output – trace monotherapy</vt:lpstr>
      <vt:lpstr>Model output – trace monotherapy</vt:lpstr>
      <vt:lpstr>Model output – trace combination therapy</vt:lpstr>
      <vt:lpstr>Model output – trace combination therapy</vt:lpstr>
      <vt:lpstr>Model output – expected outcomes and ICER</vt:lpstr>
      <vt:lpstr>Exercise 1: Simple Markov Cohort Model</vt:lpstr>
      <vt:lpstr>PowerPoint Presentation</vt:lpstr>
      <vt:lpstr>Probabilistic sensitivity analysis</vt:lpstr>
      <vt:lpstr>Exercise 2: Probabilistic Sensitivity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 why R for CE modeling?</vt:lpstr>
      <vt:lpstr>PowerPoint Presentation</vt:lpstr>
      <vt:lpstr>SLIDES THAT MAY BE USEFUL</vt:lpstr>
      <vt:lpstr>hesim</vt:lpstr>
      <vt:lpstr>PowerPoint Presentation</vt:lpstr>
      <vt:lpstr>Economic modeling</vt:lpstr>
      <vt:lpstr> Example CTSTM in oncology (the IVI-NSCLC model) </vt:lpstr>
      <vt:lpstr>Expanding the standard 3-state oncology model to 4-states</vt:lpstr>
      <vt:lpstr>Parameterization using multi-state network meta-analysis conducted separately by line (1L, 2L)</vt:lpstr>
      <vt:lpstr>Integration of statistical and economic models</vt:lpstr>
      <vt:lpstr>Time scales for multi-state models</vt:lpstr>
      <vt:lpstr>Two methods for simulating multi-state models</vt:lpstr>
      <vt:lpstr>PowerPoint Presentation</vt:lpstr>
      <vt:lpstr>Treatment strategies </vt:lpstr>
      <vt:lpstr>Target population</vt:lpstr>
      <vt:lpstr>Model structure (health states)</vt:lpstr>
      <vt:lpstr>Model structure (health state transitions)</vt:lpstr>
      <vt:lpstr>hesim data</vt:lpstr>
      <vt:lpstr>Constructing a model for health state transitions</vt:lpstr>
      <vt:lpstr>Constructing models for costs and utilities</vt:lpstr>
      <vt:lpstr>Creating an economic model by adding costs and utility models</vt:lpstr>
      <vt:lpstr>Simulating health state transitions</vt:lpstr>
      <vt:lpstr>Simulating QALYs and costs</vt:lpstr>
      <vt:lpstr>Cost-effectiveness analysis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475</cp:revision>
  <cp:lastPrinted>2019-06-07T19:51:54Z</cp:lastPrinted>
  <dcterms:created xsi:type="dcterms:W3CDTF">2014-12-05T18:34:48Z</dcterms:created>
  <dcterms:modified xsi:type="dcterms:W3CDTF">2020-03-09T06:20:32Z</dcterms:modified>
  <cp:category/>
</cp:coreProperties>
</file>